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activeX/activeX3.xml" ContentType="application/vnd.ms-office.activeX+xml"/>
  <Override PartName="/ppt/activeX/activeX3.bin" ContentType="application/vnd.ms-office.activeX"/>
  <Override PartName="/ppt/activeX/activeX4.xml" ContentType="application/vnd.ms-office.activeX+xml"/>
  <Override PartName="/ppt/activeX/activeX4.bin" ContentType="application/vnd.ms-office.activeX"/>
  <Override PartName="/ppt/activeX/activeX5.xml" ContentType="application/vnd.ms-office.activeX+xml"/>
  <Override PartName="/ppt/activeX/activeX5.bin" ContentType="application/vnd.ms-office.activeX"/>
  <Override PartName="/ppt/activeX/activeX6.xml" ContentType="application/vnd.ms-office.activeX+xml"/>
  <Override PartName="/ppt/activeX/activeX6.bin" ContentType="application/vnd.ms-office.activeX"/>
  <Override PartName="/ppt/activeX/activeX7.xml" ContentType="application/vnd.ms-office.activeX+xml"/>
  <Override PartName="/ppt/activeX/activeX7.bin" ContentType="application/vnd.ms-office.activeX"/>
  <Override PartName="/ppt/activeX/activeX8.xml" ContentType="application/vnd.ms-office.activeX+xml"/>
  <Override PartName="/ppt/activeX/activeX8.bin" ContentType="application/vnd.ms-office.activeX"/>
  <Override PartName="/ppt/activeX/activeX9.xml" ContentType="application/vnd.ms-office.activeX+xml"/>
  <Override PartName="/ppt/activeX/activeX9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76"/>
  </p:notesMasterIdLst>
  <p:sldIdLst>
    <p:sldId id="256" r:id="rId2"/>
    <p:sldId id="257" r:id="rId3"/>
    <p:sldId id="448" r:id="rId4"/>
    <p:sldId id="258" r:id="rId5"/>
    <p:sldId id="399" r:id="rId6"/>
    <p:sldId id="400" r:id="rId7"/>
    <p:sldId id="432" r:id="rId8"/>
    <p:sldId id="433" r:id="rId9"/>
    <p:sldId id="441" r:id="rId10"/>
    <p:sldId id="452" r:id="rId11"/>
    <p:sldId id="440" r:id="rId12"/>
    <p:sldId id="434" r:id="rId13"/>
    <p:sldId id="435" r:id="rId14"/>
    <p:sldId id="436" r:id="rId15"/>
    <p:sldId id="439" r:id="rId16"/>
    <p:sldId id="437" r:id="rId17"/>
    <p:sldId id="438" r:id="rId18"/>
    <p:sldId id="442" r:id="rId19"/>
    <p:sldId id="443" r:id="rId20"/>
    <p:sldId id="445" r:id="rId21"/>
    <p:sldId id="446" r:id="rId22"/>
    <p:sldId id="447" r:id="rId23"/>
    <p:sldId id="444" r:id="rId24"/>
    <p:sldId id="450" r:id="rId25"/>
    <p:sldId id="451" r:id="rId26"/>
    <p:sldId id="453" r:id="rId27"/>
    <p:sldId id="454" r:id="rId28"/>
    <p:sldId id="455" r:id="rId29"/>
    <p:sldId id="457" r:id="rId30"/>
    <p:sldId id="497" r:id="rId31"/>
    <p:sldId id="456" r:id="rId32"/>
    <p:sldId id="499" r:id="rId33"/>
    <p:sldId id="490" r:id="rId34"/>
    <p:sldId id="458" r:id="rId35"/>
    <p:sldId id="459" r:id="rId36"/>
    <p:sldId id="460" r:id="rId37"/>
    <p:sldId id="461" r:id="rId38"/>
    <p:sldId id="462" r:id="rId39"/>
    <p:sldId id="463" r:id="rId40"/>
    <p:sldId id="464" r:id="rId41"/>
    <p:sldId id="465" r:id="rId42"/>
    <p:sldId id="466" r:id="rId43"/>
    <p:sldId id="467" r:id="rId44"/>
    <p:sldId id="468" r:id="rId45"/>
    <p:sldId id="469" r:id="rId46"/>
    <p:sldId id="470" r:id="rId47"/>
    <p:sldId id="471" r:id="rId48"/>
    <p:sldId id="472" r:id="rId49"/>
    <p:sldId id="473" r:id="rId50"/>
    <p:sldId id="474" r:id="rId51"/>
    <p:sldId id="475" r:id="rId52"/>
    <p:sldId id="498" r:id="rId53"/>
    <p:sldId id="476" r:id="rId54"/>
    <p:sldId id="449" r:id="rId55"/>
    <p:sldId id="477" r:id="rId56"/>
    <p:sldId id="483" r:id="rId57"/>
    <p:sldId id="478" r:id="rId58"/>
    <p:sldId id="479" r:id="rId59"/>
    <p:sldId id="480" r:id="rId60"/>
    <p:sldId id="481" r:id="rId61"/>
    <p:sldId id="482" r:id="rId62"/>
    <p:sldId id="484" r:id="rId63"/>
    <p:sldId id="485" r:id="rId64"/>
    <p:sldId id="486" r:id="rId65"/>
    <p:sldId id="487" r:id="rId66"/>
    <p:sldId id="488" r:id="rId67"/>
    <p:sldId id="491" r:id="rId68"/>
    <p:sldId id="489" r:id="rId69"/>
    <p:sldId id="492" r:id="rId70"/>
    <p:sldId id="493" r:id="rId71"/>
    <p:sldId id="494" r:id="rId72"/>
    <p:sldId id="495" r:id="rId73"/>
    <p:sldId id="496" r:id="rId74"/>
    <p:sldId id="427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367B2D"/>
    <a:srgbClr val="5E461C"/>
    <a:srgbClr val="705422"/>
    <a:srgbClr val="61491D"/>
    <a:srgbClr val="F5EA0F"/>
    <a:srgbClr val="3A2E92"/>
    <a:srgbClr val="3F32A0"/>
    <a:srgbClr val="81CC66"/>
    <a:srgbClr val="838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487" autoAdjust="0"/>
    <p:restoredTop sz="90484" autoAdjust="0"/>
  </p:normalViewPr>
  <p:slideViewPr>
    <p:cSldViewPr>
      <p:cViewPr>
        <p:scale>
          <a:sx n="77" d="100"/>
          <a:sy n="77" d="100"/>
        </p:scale>
        <p:origin x="106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7A42D-264F-4F78-A8C1-ED16BAB3BC97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B03E6-E7AE-4813-81C6-F5072144DF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81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493FF1-F256-451F-9002-6DA059657FD8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66EC43-5FB1-4B65-BBE2-4F27377934A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9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1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5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1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45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53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55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5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57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8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60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1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64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6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67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68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69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436602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Acid-Base Equilibrium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703487"/>
            <a:ext cx="8229600" cy="5078313"/>
          </a:xfrm>
          <a:prstGeom prst="rect">
            <a:avLst/>
          </a:prstGeom>
          <a:noFill/>
          <a:ln w="0" cap="rnd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Introduction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Acid-Base Theories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Ionization of Water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pH Scale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Strength of Acids and Bases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Neutralization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Titration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Hydrolysis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AutoNum type="arabi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Buffer Solutions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1430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Table of Contents</a:t>
            </a:r>
            <a:endParaRPr lang="en-US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i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Bronsted</a:t>
            </a:r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Lowry Acid-Base Theory</a:t>
            </a:r>
          </a:p>
        </p:txBody>
      </p:sp>
      <p:pic>
        <p:nvPicPr>
          <p:cNvPr id="1061891" name="Picture 3" descr="G:\PPTs Preparation Materials\Acid-Base Equilibrium\Acid-base Photos\Conjugate Acid-Base Pai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612" y="1524000"/>
            <a:ext cx="8426588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i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Bronsted</a:t>
            </a:r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Lowry Acid-Base 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479550"/>
            <a:ext cx="19050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9812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Show the conjugate acid-base pairs in the following reaction.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COOH +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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+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338455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40386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COOH and  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,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 and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are conjugate acid base pairs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i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Bronsted</a:t>
            </a:r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Lowry Acid-Base 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479550"/>
            <a:ext cx="19050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2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9812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Write the conjugate acids of the following bases.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CN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ClO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-2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338455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403860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	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HCN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HClO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HS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i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Bronsted</a:t>
            </a:r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Lowry Acid-Base 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479550"/>
            <a:ext cx="19050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9812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Write the conjugate bases of the following acids.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HCO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HS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338455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392566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General Properties of Acids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447800"/>
            <a:ext cx="8610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Are generally sour in taste,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Are corrosive substances 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Change the color of litmus paper to red,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React with metals to produce a metal salt and hydrogen gas,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React with metal carbonates to produce water, CO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a salt, 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React with bases to produce water and a salt, neutralization reaction, 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Conduct electricity.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2978" name="Picture 2" descr="http://upload.wikimedia.org/wikipedia/commons/thumb/e/e4/Lemon.jpg/800px-Lem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6774" y="914401"/>
            <a:ext cx="3021026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General Properties of Acids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081" r:id="rId2" imgW="6021344" imgH="5029210"/>
        </mc:Choice>
        <mc:Fallback>
          <p:control r:id="rId2" imgW="6021344" imgH="502921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6400" y="1600200"/>
                  <a:ext cx="60198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General Properties of Bases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3400" y="1447800"/>
            <a:ext cx="8610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Are generally bitter in taste,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Cause slippery feeling to skin, 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Change the color of litmus paper to blue,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Strong bases are corrosive,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React with amphoteric metals to produce a metal salt and hydrogen gas,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React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with acids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to produce water and a salt, neutralization reaction, 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Conduct electricity.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1954" name="Picture 2" descr="http://www.cherokeepublications.net/store/images/Soap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305314"/>
            <a:ext cx="2667000" cy="2276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General Properties of Bases</a:t>
            </a:r>
          </a:p>
        </p:txBody>
      </p:sp>
      <p:pic>
        <p:nvPicPr>
          <p:cNvPr id="3" name="NH3+HCl neutraliz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44780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General Properties of Bases</a:t>
            </a:r>
          </a:p>
        </p:txBody>
      </p:sp>
      <p:pic>
        <p:nvPicPr>
          <p:cNvPr id="3" name="Reactions of acid and bases with meta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6808"/>
            <a:ext cx="6867939" cy="5150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48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General Properties of Bases</a:t>
            </a:r>
          </a:p>
        </p:txBody>
      </p:sp>
      <p:pic>
        <p:nvPicPr>
          <p:cNvPr id="3" name="Percent of Ionization and Conductivi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1722" y="1513556"/>
            <a:ext cx="6801678" cy="5101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9600" y="2213377"/>
            <a:ext cx="8077200" cy="3044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marL="233363" indent="-233363">
              <a:buClr>
                <a:srgbClr val="FFCC00"/>
              </a:buClr>
              <a:buFontTx/>
              <a:buChar char="•"/>
              <a:tabLst>
                <a:tab pos="914400" algn="l"/>
                <a:tab pos="1828800" algn="l"/>
                <a:tab pos="2743200" algn="l"/>
                <a:tab pos="3768725" algn="l"/>
                <a:tab pos="4572000" algn="l"/>
                <a:tab pos="5659438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Think about substances that you encounter in a typical day and make two lists. </a:t>
            </a:r>
          </a:p>
          <a:p>
            <a:pPr marL="690563" lvl="1" indent="-233363">
              <a:buClr>
                <a:srgbClr val="FFCC00"/>
              </a:buClr>
              <a:tabLst>
                <a:tab pos="914400" algn="l"/>
                <a:tab pos="1828800" algn="l"/>
                <a:tab pos="2743200" algn="l"/>
                <a:tab pos="3768725" algn="l"/>
                <a:tab pos="4572000" algn="l"/>
                <a:tab pos="5659438" algn="l"/>
              </a:tabLs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690563" lvl="1" indent="-233363">
              <a:buClr>
                <a:srgbClr val="FFCC00"/>
              </a:buClr>
              <a:buFontTx/>
              <a:buChar char="•"/>
              <a:tabLst>
                <a:tab pos="914400" algn="l"/>
                <a:tab pos="1828800" algn="l"/>
                <a:tab pos="2743200" algn="l"/>
                <a:tab pos="3768725" algn="l"/>
                <a:tab pos="4572000" algn="l"/>
                <a:tab pos="5659438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One list should contain substances that might be acids.</a:t>
            </a:r>
          </a:p>
          <a:p>
            <a:pPr marL="690563" lvl="1" indent="-233363">
              <a:buClr>
                <a:srgbClr val="FFCC00"/>
              </a:buClr>
              <a:tabLst>
                <a:tab pos="914400" algn="l"/>
                <a:tab pos="1828800" algn="l"/>
                <a:tab pos="2743200" algn="l"/>
                <a:tab pos="3768725" algn="l"/>
                <a:tab pos="4572000" algn="l"/>
                <a:tab pos="5659438" algn="l"/>
              </a:tabLst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690563" lvl="1" indent="-233363">
              <a:buClr>
                <a:srgbClr val="FFCC00"/>
              </a:buClr>
              <a:buFontTx/>
              <a:buChar char="•"/>
              <a:tabLst>
                <a:tab pos="914400" algn="l"/>
                <a:tab pos="1828800" algn="l"/>
                <a:tab pos="2743200" algn="l"/>
                <a:tab pos="3768725" algn="l"/>
                <a:tab pos="4572000" algn="l"/>
                <a:tab pos="5659438" algn="l"/>
              </a:tabLs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other should contain substances that might be bases.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2954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Warm up</a:t>
            </a:r>
            <a:endParaRPr lang="en-US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436602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Acid-Base Equilibrium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Ionization of Water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10668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Water is an amphoteric substance, acting as a base against acids and as an acid against bases.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2325469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O(I) +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O(I)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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+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3136880"/>
            <a:ext cx="861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Equilibrium constant expression for the ionization of water is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=[H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 [OH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	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at 25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has a value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=1x10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-14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when water is neutral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=[H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 [OH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]=1x10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-14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then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[H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]= [OH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]=1x10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-7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Ionization of Water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2200" r:id="rId2" imgW="6021344" imgH="5029210"/>
        </mc:Choice>
        <mc:Fallback>
          <p:control r:id="rId2" imgW="6021344" imgH="502921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6400" y="1447800"/>
                  <a:ext cx="60198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Ionization of Water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3224" r:id="rId2" imgW="6021344" imgH="5029210"/>
        </mc:Choice>
        <mc:Fallback>
          <p:control r:id="rId2" imgW="6021344" imgH="502921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6400" y="1447800"/>
                  <a:ext cx="60198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3. The pH Scale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066800"/>
            <a:ext cx="876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pH is a measure of the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acidity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or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basicity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a solution.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It is defined as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the cologarithm of the concentration of dissolved hydrogen ions (H</a:t>
            </a:r>
            <a:r>
              <a:rPr lang="en-US" sz="2400" baseline="3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It varies between 0 to 14.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Indicators are used to determine the acidity level of solutions.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endParaRPr lang="en-US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9600" y="3886200"/>
          <a:ext cx="5584826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17" name="Equation" r:id="rId3" imgW="2171520" imgH="279360" progId="Equation.DSMT4">
                  <p:embed/>
                </p:oleObj>
              </mc:Choice>
              <mc:Fallback>
                <p:oleObj name="Equation" r:id="rId3" imgW="2171520" imgH="27936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86200"/>
                        <a:ext cx="5584826" cy="71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7794" name="Object 2"/>
          <p:cNvGraphicFramePr>
            <a:graphicFrameLocks noChangeAspect="1"/>
          </p:cNvGraphicFramePr>
          <p:nvPr/>
        </p:nvGraphicFramePr>
        <p:xfrm>
          <a:off x="533400" y="5605463"/>
          <a:ext cx="662940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18" name="Equation" r:id="rId5" imgW="2577960" imgH="279360" progId="Equation.DSMT4">
                  <p:embed/>
                </p:oleObj>
              </mc:Choice>
              <mc:Fallback>
                <p:oleObj name="Equation" r:id="rId5" imgW="2577960" imgH="2793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05463"/>
                        <a:ext cx="6629400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81000" y="4611469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Similarly for [OH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 ion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pOH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can be expressed as;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5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3. The pH Scale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57794" name="Object 2"/>
          <p:cNvGraphicFramePr>
            <a:graphicFrameLocks noChangeAspect="1"/>
          </p:cNvGraphicFramePr>
          <p:nvPr/>
        </p:nvGraphicFramePr>
        <p:xfrm>
          <a:off x="685800" y="3618131"/>
          <a:ext cx="270986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855" name="Equation" r:id="rId3" imgW="1054080" imgH="203040" progId="Equation.DSMT4">
                  <p:embed/>
                </p:oleObj>
              </mc:Choice>
              <mc:Fallback>
                <p:oleObj name="Equation" r:id="rId3" imgW="105408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618131"/>
                        <a:ext cx="2709863" cy="522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533400" y="262255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pH = - log(1x10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-7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= 7 and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= - log(1x10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-7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= 7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1106269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For pure water at 25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C,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" y="1676400"/>
            <a:ext cx="51667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[H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]= 1x10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-7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  and [OH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]= 1x10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-7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4136410"/>
            <a:ext cx="8305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The pH value of a solution gives an idea about the condition of a solution as follows;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if pH&lt;7.0 solution is acidic,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if pH= 7.0 solution is neutral,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if pH &gt;7.0 solution is basic.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3. The pH Scale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60867" name="Picture 3" descr="G:\PPTs Preparation Materials\Acid-Base Equilibrium\Acid-base Photos\Relationship of [H3O+] and [OH-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528182" cy="2971800"/>
          </a:xfrm>
          <a:prstGeom prst="rect">
            <a:avLst/>
          </a:prstGeom>
          <a:noFill/>
        </p:spPr>
      </p:pic>
      <p:pic>
        <p:nvPicPr>
          <p:cNvPr id="1065986" name="Picture 2" descr="C:\Documents and Settings\Chemist\Desktop\untit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4419600"/>
            <a:ext cx="8553450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3. The pH Scale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62914" name="Picture 2" descr="G:\PPTs Preparation Materials\Acid-Base Equilibrium\Acid-base Photos\pH Values of Some Common Materi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09631"/>
            <a:ext cx="8534400" cy="4967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3. The pH Scale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399" y="1182469"/>
            <a:ext cx="1821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4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1785878"/>
            <a:ext cx="830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Calculate the pH and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the solutions given below.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(log5 =0.7, log8 = 0.9)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solution with a [H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 of 1x10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solution with a [OH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 of 1x10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solution with a [H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 of 5x10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-7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solution with a [OH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 of 8x10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-11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3. The pH Scale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399" y="1182469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5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676400"/>
            <a:ext cx="83058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sample of vinegar has a pH of 3. Calculate the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[H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],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and [OH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].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399" y="3886200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6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4380131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Lemon juice has a hydrogen ion concentration of 4x10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Calculate the pH, and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and [OH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]. (log 4 = 0.6)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3. The pH Scale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399" y="1182469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7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676400"/>
            <a:ext cx="83058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Fill the following table for each of the solution.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19200" y="2438400"/>
          <a:ext cx="60960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838200"/>
                <a:gridCol w="11430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Solution</a:t>
                      </a:r>
                      <a:endParaRPr lang="en-US" sz="2400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[H</a:t>
                      </a:r>
                      <a:r>
                        <a:rPr lang="en-US" sz="2400" baseline="300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lang="en-US" sz="2400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[OH</a:t>
                      </a:r>
                      <a:r>
                        <a:rPr lang="en-US" sz="2400" baseline="300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lang="en-US" sz="2400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pH</a:t>
                      </a:r>
                      <a:endParaRPr lang="en-US" sz="2400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pOH</a:t>
                      </a:r>
                      <a:endParaRPr lang="en-US" sz="2400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0.05 M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NaOH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0.05 M H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aseline="-25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0.05 M Ca(OH)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aseline="-25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436602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Acid-Base Equilibrium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cids and Ba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43000"/>
            <a:ext cx="7239000" cy="542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3. The pH Scale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399" y="1182469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19200" y="2438400"/>
          <a:ext cx="6096001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143001"/>
                <a:gridCol w="10668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Solution</a:t>
                      </a:r>
                      <a:endParaRPr lang="en-US" sz="2400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[H</a:t>
                      </a:r>
                      <a:r>
                        <a:rPr lang="en-US" sz="2400" baseline="300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lang="en-US" sz="2400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[OH</a:t>
                      </a:r>
                      <a:r>
                        <a:rPr lang="en-US" sz="2400" baseline="300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]</a:t>
                      </a:r>
                      <a:endParaRPr lang="en-US" sz="2400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pH</a:t>
                      </a:r>
                      <a:endParaRPr lang="en-US" sz="2400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pOH</a:t>
                      </a:r>
                      <a:endParaRPr lang="en-US" sz="2400" dirty="0">
                        <a:solidFill>
                          <a:srgbClr val="FFC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0.05 M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NaOH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2x10</a:t>
                      </a:r>
                      <a:r>
                        <a:rPr lang="en-US" sz="24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-13</a:t>
                      </a:r>
                      <a:endParaRPr lang="en-US" sz="2400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5x10</a:t>
                      </a:r>
                      <a:r>
                        <a:rPr lang="en-US" sz="24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  <a:endParaRPr lang="en-US" sz="2400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12.7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1.3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0.05 M H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aseline="-25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24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-13</a:t>
                      </a:r>
                      <a:endParaRPr lang="en-US" sz="2400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0.05 M Ca(OH)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aseline="-25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en-US" sz="240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-13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60872" r:id="rId2" imgW="6021344" imgH="5029210"/>
        </mc:Choice>
        <mc:Fallback>
          <p:control r:id="rId2" imgW="6021344" imgH="502921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6400" y="1447800"/>
                  <a:ext cx="60198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46888" r:id="rId2" imgW="6021344" imgH="5029210"/>
        </mc:Choice>
        <mc:Fallback>
          <p:control r:id="rId2" imgW="6021344" imgH="502921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6400" y="1447800"/>
                  <a:ext cx="60198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Acids are classified as weak or strong according to their </a:t>
            </a:r>
          </a:p>
          <a:p>
            <a:pPr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degree of dissociation in water.</a:t>
            </a:r>
          </a:p>
          <a:p>
            <a:pPr indent="-18288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Weak acids ionizes reversibly to form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ion in small </a:t>
            </a:r>
          </a:p>
          <a:p>
            <a:pPr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extent. Usually fewer than 1 percent.</a:t>
            </a:r>
          </a:p>
          <a:p>
            <a:pPr indent="-18288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Its solution does not conduct electricity well.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214735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Acid Strength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4452054"/>
            <a:ext cx="6400800" cy="577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HA(</a:t>
            </a:r>
            <a:r>
              <a:rPr lang="en-US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aq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  +  H</a:t>
            </a:r>
            <a:r>
              <a:rPr lang="en-US" sz="24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O(l) 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  H</a:t>
            </a:r>
            <a:r>
              <a:rPr lang="en-US" sz="24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en-US" sz="2400" baseline="3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+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aq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)  +  A</a:t>
            </a:r>
            <a:r>
              <a:rPr lang="en-US" sz="2400" baseline="3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aq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4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905000" y="5257800"/>
          <a:ext cx="320040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14" name="Equation" r:id="rId3" imgW="1218960" imgH="507960" progId="Equation.DSMT4">
                  <p:embed/>
                </p:oleObj>
              </mc:Choice>
              <mc:Fallback>
                <p:oleObj name="Equation" r:id="rId3" imgW="1218960" imgH="507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257800"/>
                        <a:ext cx="3200400" cy="133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133600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Ka is acid dissociation constant referring the measure of an acid’s strength.</a:t>
            </a:r>
          </a:p>
          <a:p>
            <a:pPr lvl="2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If Ka&lt;1.10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acid is generally said to be weak.</a:t>
            </a:r>
          </a:p>
          <a:p>
            <a:pPr lvl="2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If Ka=1 to 1.10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acid is accepted as moderate.</a:t>
            </a:r>
          </a:p>
          <a:p>
            <a:pPr lvl="2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If Ka&gt;1 , acid is strong.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214735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Acid Strength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214735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Acid Strength</a:t>
            </a:r>
          </a:p>
        </p:txBody>
      </p:sp>
      <p:pic>
        <p:nvPicPr>
          <p:cNvPr id="1069058" name="Picture 2" descr="G:\PPTs Preparation Materials\Acid-Base Equilibrium\Acid-base Photos\Ac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43" y="1828800"/>
            <a:ext cx="8627757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Strength of bases are also similar to acids.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214735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Base Strength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2209800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B(</a:t>
            </a:r>
            <a:r>
              <a:rPr lang="en-US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aq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)  +  H</a:t>
            </a:r>
            <a:r>
              <a:rPr lang="en-US" sz="24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O(l) 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  BH</a:t>
            </a:r>
            <a:r>
              <a:rPr lang="en-US" sz="2400" baseline="3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+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aq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)  +  OH</a:t>
            </a:r>
            <a:r>
              <a:rPr lang="en-US" sz="2400" baseline="3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aq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4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881188" y="3086100"/>
          <a:ext cx="3400425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094" name="Equation" r:id="rId3" imgW="1295280" imgH="507960" progId="Equation.DSMT4">
                  <p:embed/>
                </p:oleObj>
              </mc:Choice>
              <mc:Fallback>
                <p:oleObj name="Equation" r:id="rId3" imgW="1295280" imgH="5079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3086100"/>
                        <a:ext cx="3400425" cy="1333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4887952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Kb is base dissociation constant referring the measure of a base’s strength.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214735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Base Strength</a:t>
            </a:r>
          </a:p>
        </p:txBody>
      </p:sp>
      <p:pic>
        <p:nvPicPr>
          <p:cNvPr id="1071107" name="Picture 3" descr="G:\PPTs Preparation Materials\Acid-Base Equilibrium\Acid-base Photos\Bas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847636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399" y="1182469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8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765280"/>
            <a:ext cx="830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Write the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or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expressions of the following weak acids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and bases.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HF		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399" y="1182469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9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917680"/>
            <a:ext cx="830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9.4 g sample of the acid HA, is dissolved in 500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solution, has a [H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 = 1.10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-4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M. If the molecular weight of the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acid is 188 g/mol, calculate;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molarity of the acid solution,		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[A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],</a:t>
            </a:r>
            <a:endParaRPr lang="en-US" sz="2400" baseline="-25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+mj-lt"/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value of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HA.</a:t>
            </a:r>
            <a:endParaRPr lang="en-US" sz="2400" baseline="-25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295400"/>
            <a:ext cx="838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The term acid is “</a:t>
            </a:r>
            <a:r>
              <a:rPr lang="en-US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acere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”,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 Latin language, meaning sour.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In 17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century the English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chemist Robert Boyle grouped the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substances as either acids or bases.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Acids and bases are found in many fruits, vegetables and some household products, like vinegar, apple, oranges, lemons, grapes, soaps, etc.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To explain the behavior of acids and bases there are many acid-base theories.  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436602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5890" name="Picture 2" descr="http://www.brooklawn.org/Assets/Jpegs/Frui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59171"/>
            <a:ext cx="3657600" cy="2927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047" y="12192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44500" y="1905000"/>
          <a:ext cx="66992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154" name="Equation" r:id="rId3" imgW="2997000" imgH="393480" progId="Equation.DSMT4">
                  <p:embed/>
                </p:oleObj>
              </mc:Choice>
              <mc:Fallback>
                <p:oleObj name="Equation" r:id="rId3" imgW="299700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1905000"/>
                        <a:ext cx="6699250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07612" y="2971800"/>
            <a:ext cx="8153400" cy="2308324"/>
            <a:chOff x="507612" y="2971800"/>
            <a:chExt cx="8153400" cy="2308324"/>
          </a:xfrm>
        </p:grpSpPr>
        <p:sp>
          <p:nvSpPr>
            <p:cNvPr id="12" name="Rectangle 11"/>
            <p:cNvSpPr/>
            <p:nvPr/>
          </p:nvSpPr>
          <p:spPr>
            <a:xfrm>
              <a:off x="533400" y="2971800"/>
              <a:ext cx="80772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b.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                    HA(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aq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)  +  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O(l) 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  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  <a:sym typeface="Symbol"/>
                </a:rPr>
                <a:t>3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O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+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(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  <a:sym typeface="Symbol"/>
                </a:rPr>
                <a:t>aq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)  +  A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(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  <a:sym typeface="Symbol"/>
                </a:rPr>
                <a:t>aq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</a:p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Initial:		0.1 M			      -		    -</a:t>
              </a:r>
            </a:p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Change: 	 -1.10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</a:rPr>
                <a:t>-4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M 		 +1.10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</a:rPr>
                <a:t>-4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M	 +1.10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</a:rPr>
                <a:t>-4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M</a:t>
              </a:r>
            </a:p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At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Equilib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:      0.1- 1.10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</a:rPr>
                <a:t>-4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M		 1.10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</a:rPr>
                <a:t>-4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M	 </a:t>
              </a:r>
              <a:r>
                <a:rPr lang="en-US" sz="2400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1. 10</a:t>
              </a:r>
              <a:r>
                <a:rPr lang="en-US" sz="2400" baseline="30000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-4</a:t>
              </a:r>
              <a:r>
                <a:rPr lang="en-US" sz="2400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 M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07612" y="4704472"/>
              <a:ext cx="81534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62000" y="5486400"/>
            <a:ext cx="6858000" cy="1143000"/>
            <a:chOff x="795338" y="5715000"/>
            <a:chExt cx="6858000" cy="1143000"/>
          </a:xfrm>
        </p:grpSpPr>
        <p:graphicFrame>
          <p:nvGraphicFramePr>
            <p:cNvPr id="1072131" name="Object 3"/>
            <p:cNvGraphicFramePr>
              <a:graphicFrameLocks noChangeAspect="1"/>
            </p:cNvGraphicFramePr>
            <p:nvPr/>
          </p:nvGraphicFramePr>
          <p:xfrm>
            <a:off x="795338" y="5715000"/>
            <a:ext cx="6858000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155" name="Equation" r:id="rId5" imgW="3047760" imgH="507960" progId="Equation.DSMT4">
                    <p:embed/>
                  </p:oleObj>
                </mc:Choice>
                <mc:Fallback>
                  <p:oleObj name="Equation" r:id="rId5" imgW="3047760" imgH="50796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5338" y="5715000"/>
                          <a:ext cx="6858000" cy="1143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16"/>
            <p:cNvSpPr/>
            <p:nvPr/>
          </p:nvSpPr>
          <p:spPr>
            <a:xfrm>
              <a:off x="5934998" y="6488668"/>
              <a:ext cx="11849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neglected</a:t>
              </a:r>
              <a:endParaRPr lang="en-US" sz="1400" dirty="0"/>
            </a:p>
          </p:txBody>
        </p:sp>
      </p:grpSp>
      <p:cxnSp>
        <p:nvCxnSpPr>
          <p:cNvPr id="16" name="Straight Connector 15"/>
          <p:cNvCxnSpPr/>
          <p:nvPr/>
        </p:nvCxnSpPr>
        <p:spPr>
          <a:xfrm rot="5400000">
            <a:off x="5448300" y="6134100"/>
            <a:ext cx="457200" cy="3810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399" y="1182469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10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750874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solution of nitrous acid, HNO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contains 1.41 g of HNO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in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10 L water and has a pH of 3. What is the dissociation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constant of the acid? And percent dissociation of the acid.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(H:1, N:14, O:16)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99415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graphicFrame>
        <p:nvGraphicFramePr>
          <p:cNvPr id="1073154" name="Object 2"/>
          <p:cNvGraphicFramePr>
            <a:graphicFrameLocks noChangeAspect="1"/>
          </p:cNvGraphicFramePr>
          <p:nvPr/>
        </p:nvGraphicFramePr>
        <p:xfrm>
          <a:off x="533400" y="4652962"/>
          <a:ext cx="7315200" cy="922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178" name="Equation" r:id="rId3" imgW="3327120" imgH="419040" progId="Equation.DSMT4">
                  <p:embed/>
                </p:oleObj>
              </mc:Choice>
              <mc:Fallback>
                <p:oleObj name="Equation" r:id="rId3" imgW="3327120" imgH="419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652962"/>
                        <a:ext cx="7315200" cy="9221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3155" name="Object 3"/>
          <p:cNvGraphicFramePr>
            <a:graphicFrameLocks noChangeAspect="1"/>
          </p:cNvGraphicFramePr>
          <p:nvPr/>
        </p:nvGraphicFramePr>
        <p:xfrm>
          <a:off x="533400" y="6024562"/>
          <a:ext cx="6096000" cy="489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179" name="Equation" r:id="rId5" imgW="2844720" imgH="228600" progId="Equation.DSMT4">
                  <p:embed/>
                </p:oleObj>
              </mc:Choice>
              <mc:Fallback>
                <p:oleObj name="Equation" r:id="rId5" imgW="284472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24562"/>
                        <a:ext cx="6096000" cy="4897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3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7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0668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7612" y="1371600"/>
            <a:ext cx="8153400" cy="2308324"/>
            <a:chOff x="507612" y="2971800"/>
            <a:chExt cx="8153400" cy="2308324"/>
          </a:xfrm>
        </p:grpSpPr>
        <p:sp>
          <p:nvSpPr>
            <p:cNvPr id="11" name="Rectangle 10"/>
            <p:cNvSpPr/>
            <p:nvPr/>
          </p:nvSpPr>
          <p:spPr>
            <a:xfrm>
              <a:off x="533400" y="2971800"/>
              <a:ext cx="80772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               HNO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aq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)  +  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O(l) 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  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  <a:sym typeface="Symbol"/>
                </a:rPr>
                <a:t>3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O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+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(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  <a:sym typeface="Symbol"/>
                </a:rPr>
                <a:t>aq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)  +  NO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(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  <a:sym typeface="Symbol"/>
                </a:rPr>
                <a:t>aq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</a:p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Initial:	        0.003 M			      -		       -</a:t>
              </a:r>
            </a:p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Change:      -0.001 M 		 +0.001 M	  +0.001 M</a:t>
              </a:r>
            </a:p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At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Equilib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:    0.002   M		 0.001 M	    0.001M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07612" y="4704472"/>
              <a:ext cx="81534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514350" y="3810000"/>
          <a:ext cx="68008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204" name="Equation" r:id="rId3" imgW="3022560" imgH="507960" progId="Equation.DSMT4">
                  <p:embed/>
                </p:oleObj>
              </mc:Choice>
              <mc:Fallback>
                <p:oleObj name="Equation" r:id="rId3" imgW="3022560" imgH="50796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" y="3810000"/>
                        <a:ext cx="680085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4181" name="Object 5"/>
          <p:cNvGraphicFramePr>
            <a:graphicFrameLocks noChangeAspect="1"/>
          </p:cNvGraphicFramePr>
          <p:nvPr/>
        </p:nvGraphicFramePr>
        <p:xfrm>
          <a:off x="466725" y="5334000"/>
          <a:ext cx="7991475" cy="1018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205" name="Equation" r:id="rId5" imgW="3987720" imgH="507960" progId="Equation.DSMT4">
                  <p:embed/>
                </p:oleObj>
              </mc:Choice>
              <mc:Fallback>
                <p:oleObj name="Equation" r:id="rId5" imgW="3987720" imgH="5079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5334000"/>
                        <a:ext cx="7991475" cy="10180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7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399" y="1250950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11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771471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What molarity of NH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solution provides a pH value of 11?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(K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= 2x10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-5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41148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graphicFrame>
        <p:nvGraphicFramePr>
          <p:cNvPr id="1073155" name="Object 3"/>
          <p:cNvGraphicFramePr>
            <a:graphicFrameLocks noChangeAspect="1"/>
          </p:cNvGraphicFramePr>
          <p:nvPr/>
        </p:nvGraphicFramePr>
        <p:xfrm>
          <a:off x="439738" y="5181600"/>
          <a:ext cx="6664325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15" name="Equation" r:id="rId3" imgW="3238200" imgH="457200" progId="Equation.DSMT4">
                  <p:embed/>
                </p:oleObj>
              </mc:Choice>
              <mc:Fallback>
                <p:oleObj name="Equation" r:id="rId3" imgW="32382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8" y="5181600"/>
                        <a:ext cx="6664325" cy="1017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0668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graphicFrame>
        <p:nvGraphicFramePr>
          <p:cNvPr id="1076227" name="Object 3"/>
          <p:cNvGraphicFramePr>
            <a:graphicFrameLocks noChangeAspect="1"/>
          </p:cNvGraphicFramePr>
          <p:nvPr/>
        </p:nvGraphicFramePr>
        <p:xfrm>
          <a:off x="685800" y="4648200"/>
          <a:ext cx="6477000" cy="170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239" name="Equation" r:id="rId3" imgW="2997000" imgH="787320" progId="Equation.DSMT4">
                  <p:embed/>
                </p:oleObj>
              </mc:Choice>
              <mc:Fallback>
                <p:oleObj name="Equation" r:id="rId3" imgW="2997000" imgH="78732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648200"/>
                        <a:ext cx="6477000" cy="17015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33400" y="1752600"/>
            <a:ext cx="8153400" cy="2308324"/>
            <a:chOff x="507612" y="2971800"/>
            <a:chExt cx="8153400" cy="2308324"/>
          </a:xfrm>
        </p:grpSpPr>
        <p:sp>
          <p:nvSpPr>
            <p:cNvPr id="14" name="Rectangle 13"/>
            <p:cNvSpPr/>
            <p:nvPr/>
          </p:nvSpPr>
          <p:spPr>
            <a:xfrm>
              <a:off x="533400" y="2971800"/>
              <a:ext cx="80772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               NH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aq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)  +  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O(l) 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  OH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(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  <a:sym typeface="Symbol"/>
                </a:rPr>
                <a:t>aq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)  +  NH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  <a:sym typeface="Symbol"/>
                </a:rPr>
                <a:t>4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+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(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  <a:sym typeface="Symbol"/>
                </a:rPr>
                <a:t>aq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</a:p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Initial:	        x M			      -		       -</a:t>
              </a:r>
            </a:p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Change:      -0.001 M 		 +0.001 M	  +0.001 M</a:t>
              </a:r>
            </a:p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At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Equilib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:    x-0.001 M		 0.001 M	    0.001M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07612" y="4704472"/>
              <a:ext cx="81534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3932" y="366262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Strength of Acids and Bases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a conjugate acid-base pair has the following relationship;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214735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Relationship Between K</a:t>
            </a:r>
            <a:r>
              <a:rPr lang="en-US" sz="2400" b="1" i="1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and K</a:t>
            </a:r>
            <a:r>
              <a:rPr lang="en-US" sz="2400" b="1" i="1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600200" y="2895600"/>
          <a:ext cx="418698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262" name="Equation" r:id="rId3" imgW="1473120" imgH="241200" progId="Equation.DSMT4">
                  <p:embed/>
                </p:oleObj>
              </mc:Choice>
              <mc:Fallback>
                <p:oleObj name="Equation" r:id="rId3" imgW="1473120" imgH="24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895600"/>
                        <a:ext cx="4186982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57199" y="3670479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1000" y="4191000"/>
            <a:ext cx="86106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What is the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value of F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ion if it has a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value of 7.2x10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-4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490855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" y="53340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ion is conjugate base of HF. Then,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400" baseline="-25000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=1.10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-14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400" baseline="-25000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7.2x10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-4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1.39x10</a:t>
            </a:r>
            <a:r>
              <a:rPr lang="en-US" sz="2400" baseline="3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-11</a:t>
            </a:r>
            <a:endParaRPr lang="en-US" sz="24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0732" y="394398"/>
            <a:ext cx="3366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5. Neutralization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066800"/>
            <a:ext cx="830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The reaction between an acid and a base to  form salt and water is called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neutralization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Indeed it is the reaction between 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ion and 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ion to form water.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3400" y="2914471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HCl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 +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 err="1" smtClean="0">
                <a:latin typeface="Arial"/>
                <a:cs typeface="Arial"/>
              </a:rPr>
              <a:t>NaCl</a:t>
            </a:r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400" dirty="0" err="1" smtClean="0">
                <a:latin typeface="Arial"/>
                <a:cs typeface="Arial"/>
              </a:rPr>
              <a:t>aq</a:t>
            </a:r>
            <a:r>
              <a:rPr lang="en-US" sz="2400" dirty="0" smtClean="0">
                <a:latin typeface="Arial"/>
                <a:cs typeface="Arial"/>
              </a:rPr>
              <a:t>)  +  H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O(l)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+ 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smtClean="0">
                <a:latin typeface="Arial"/>
                <a:cs typeface="Arial"/>
              </a:rPr>
              <a:t>→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O(l)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4224278"/>
            <a:ext cx="83058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The nature of the particular acid and base involved in a reaction determines the acidity or basicity of the resulting solution.	</a:t>
            </a:r>
            <a:r>
              <a:rPr lang="en-US" sz="2400" dirty="0" smtClean="0">
                <a:latin typeface="Arial"/>
                <a:cs typeface="Arial"/>
              </a:rPr>
              <a:t>	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0732" y="394398"/>
            <a:ext cx="3366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5. Neutralization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1066800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strong acid + strong base </a:t>
            </a:r>
            <a:r>
              <a:rPr lang="en-US" sz="2400" dirty="0" smtClean="0">
                <a:latin typeface="Arial"/>
                <a:cs typeface="Arial"/>
              </a:rPr>
              <a:t>→ neutral solution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strong acid + weak base </a:t>
            </a:r>
            <a:r>
              <a:rPr lang="en-US" sz="2400" dirty="0" smtClean="0">
                <a:latin typeface="Arial"/>
                <a:cs typeface="Arial"/>
              </a:rPr>
              <a:t>→ acidic solution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/>
                <a:cs typeface="Arial"/>
              </a:rPr>
              <a:t>weak acid  +  strong base → basic solution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/>
                <a:cs typeface="Arial"/>
              </a:rPr>
              <a:t>weak acid  +  weak base →  acidic or basic solution 				           depends upon K</a:t>
            </a:r>
            <a:r>
              <a:rPr lang="en-US" sz="2400" baseline="-25000" dirty="0" smtClean="0">
                <a:latin typeface="Arial"/>
                <a:cs typeface="Arial"/>
              </a:rPr>
              <a:t>a</a:t>
            </a:r>
            <a:r>
              <a:rPr lang="en-US" sz="2400" dirty="0" smtClean="0">
                <a:latin typeface="Arial"/>
                <a:cs typeface="Arial"/>
              </a:rPr>
              <a:t> and K</a:t>
            </a:r>
            <a:r>
              <a:rPr lang="en-US" sz="2400" baseline="-25000" dirty="0" smtClean="0">
                <a:latin typeface="Arial"/>
                <a:cs typeface="Arial"/>
              </a:rPr>
              <a:t>b</a:t>
            </a:r>
            <a:r>
              <a:rPr lang="en-US" sz="2400" dirty="0" smtClean="0">
                <a:latin typeface="Arial"/>
                <a:cs typeface="Arial"/>
              </a:rPr>
              <a:t> values.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9" y="3897353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13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4417874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What will be the pH of the resulting solution which is prepared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by mixing 60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0.4 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solution and 40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0.3 M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HBr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solution?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0732" y="394398"/>
            <a:ext cx="3366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5. Neutralization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94615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1371600"/>
            <a:ext cx="6934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HBr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 +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smtClean="0">
                <a:latin typeface="Arial"/>
                <a:cs typeface="Arial"/>
              </a:rPr>
              <a:t>→ </a:t>
            </a:r>
            <a:r>
              <a:rPr lang="en-US" sz="2400" dirty="0" err="1" smtClean="0">
                <a:latin typeface="Arial"/>
                <a:cs typeface="Arial"/>
              </a:rPr>
              <a:t>NaBr</a:t>
            </a:r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400" dirty="0" err="1" smtClean="0">
                <a:latin typeface="Arial"/>
                <a:cs typeface="Arial"/>
              </a:rPr>
              <a:t>aq</a:t>
            </a:r>
            <a:r>
              <a:rPr lang="en-US" sz="2400" dirty="0" smtClean="0">
                <a:latin typeface="Arial"/>
                <a:cs typeface="Arial"/>
              </a:rPr>
              <a:t>)  +  H</a:t>
            </a:r>
            <a:r>
              <a:rPr lang="en-US" sz="2400" baseline="-25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O(l)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0.3 M		0.4 M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40mL		 60mL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01638" y="2819400"/>
          <a:ext cx="5751512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66" name="Equation" r:id="rId3" imgW="2577960" imgH="457200" progId="Equation.DSMT4">
                  <p:embed/>
                </p:oleObj>
              </mc:Choice>
              <mc:Fallback>
                <p:oleObj name="Equation" r:id="rId3" imgW="2577960" imgH="457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8" y="2819400"/>
                        <a:ext cx="5751512" cy="1020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381000" y="3981271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After neutralization 0.024 – 0.012 = 0.012 mol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remains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unreacted which makes resulting solution basic and volume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of the solution is 60 + 40 = 100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85443" name="Object 3"/>
          <p:cNvGraphicFramePr>
            <a:graphicFrameLocks noChangeAspect="1"/>
          </p:cNvGraphicFramePr>
          <p:nvPr/>
        </p:nvGraphicFramePr>
        <p:xfrm>
          <a:off x="228600" y="5364279"/>
          <a:ext cx="8686800" cy="1265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467" name="Equation" r:id="rId5" imgW="4533840" imgH="660240" progId="Equation.DSMT4">
                  <p:embed/>
                </p:oleObj>
              </mc:Choice>
              <mc:Fallback>
                <p:oleObj name="Equation" r:id="rId5" imgW="4533840" imgH="6602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364279"/>
                        <a:ext cx="8686800" cy="12651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8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0732" y="394398"/>
            <a:ext cx="3366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5. Neutralization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9" y="990600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14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1511121"/>
            <a:ext cx="86106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6.4 g impure sample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is completely neutralized by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50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0.4 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HCl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Calculate the percentage purity by mass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in the sample?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315595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3600271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Because the complete neutralization had occurred mole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numbers of 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ions are equal. Therefore moles of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HCl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are equal.</a:t>
            </a:r>
          </a:p>
        </p:txBody>
      </p:sp>
      <p:graphicFrame>
        <p:nvGraphicFramePr>
          <p:cNvPr id="1086466" name="Object 2"/>
          <p:cNvGraphicFramePr>
            <a:graphicFrameLocks noChangeAspect="1"/>
          </p:cNvGraphicFramePr>
          <p:nvPr/>
        </p:nvGraphicFramePr>
        <p:xfrm>
          <a:off x="457200" y="4902200"/>
          <a:ext cx="6913563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478" name="Equation" r:id="rId3" imgW="3098520" imgH="876240" progId="Equation.DSMT4">
                  <p:embed/>
                </p:oleObj>
              </mc:Choice>
              <mc:Fallback>
                <p:oleObj name="Equation" r:id="rId3" imgW="3098520" imgH="8762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902200"/>
                        <a:ext cx="6913563" cy="195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8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295400"/>
            <a:ext cx="89154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The Arrhenius Acid-Base Theory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In 1884, Swedish chemist </a:t>
            </a:r>
            <a:r>
              <a:rPr lang="en-US" sz="2400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Svante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Arrhenius defined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acids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as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compounds that produce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400" baseline="3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ions in aqueous solutions, and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bases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compounds that produce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en-US" sz="2400" baseline="30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ions in aqueous solutions.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This theory was insufficient to explain the acidic or basic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properties of some substances such as SO</a:t>
            </a:r>
            <a:r>
              <a:rPr lang="en-US" sz="2400" baseline="-250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or NH</a:t>
            </a:r>
            <a:r>
              <a:rPr lang="en-US" sz="2400" baseline="-250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788485" name="Object 5"/>
          <p:cNvGraphicFramePr>
            <a:graphicFrameLocks noChangeAspect="1"/>
          </p:cNvGraphicFramePr>
          <p:nvPr/>
        </p:nvGraphicFramePr>
        <p:xfrm>
          <a:off x="381000" y="4495800"/>
          <a:ext cx="6162701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34" name="CS ChemDraw Drawing" r:id="rId3" imgW="2296080" imgH="222480" progId="ChemDraw.Document.6.0">
                  <p:embed/>
                </p:oleObj>
              </mc:Choice>
              <mc:Fallback>
                <p:oleObj name="CS ChemDraw Drawing" r:id="rId3" imgW="2296080" imgH="222480" progId="ChemDraw.Document.6.0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495800"/>
                        <a:ext cx="6162701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486" name="Object 6"/>
          <p:cNvGraphicFramePr>
            <a:graphicFrameLocks noChangeAspect="1"/>
          </p:cNvGraphicFramePr>
          <p:nvPr/>
        </p:nvGraphicFramePr>
        <p:xfrm>
          <a:off x="368300" y="5108575"/>
          <a:ext cx="649605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35" name="CS ChemDraw Drawing" r:id="rId5" imgW="2421360" imgH="228600" progId="ChemDraw.Document.6.0">
                  <p:embed/>
                </p:oleObj>
              </mc:Choice>
              <mc:Fallback>
                <p:oleObj name="CS ChemDraw Drawing" r:id="rId5" imgW="2421360" imgH="228600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5108575"/>
                        <a:ext cx="6496050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487" name="Object 7"/>
          <p:cNvGraphicFramePr>
            <a:graphicFrameLocks noChangeAspect="1"/>
          </p:cNvGraphicFramePr>
          <p:nvPr/>
        </p:nvGraphicFramePr>
        <p:xfrm>
          <a:off x="381000" y="5734050"/>
          <a:ext cx="652462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36" name="CS ChemDraw Drawing" r:id="rId7" imgW="2431440" imgH="222480" progId="ChemDraw.Document.6.0">
                  <p:embed/>
                </p:oleObj>
              </mc:Choice>
              <mc:Fallback>
                <p:oleObj name="CS ChemDraw Drawing" r:id="rId7" imgW="2431440" imgH="222480" progId="ChemDraw.Document.6.0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734050"/>
                        <a:ext cx="652462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489" name="Object 9"/>
          <p:cNvGraphicFramePr>
            <a:graphicFrameLocks noChangeAspect="1"/>
          </p:cNvGraphicFramePr>
          <p:nvPr/>
        </p:nvGraphicFramePr>
        <p:xfrm>
          <a:off x="304800" y="6272213"/>
          <a:ext cx="7285037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37" name="CS ChemDraw Drawing" r:id="rId9" imgW="2715480" imgH="220320" progId="ChemDraw.Document.6.0">
                  <p:embed/>
                </p:oleObj>
              </mc:Choice>
              <mc:Fallback>
                <p:oleObj name="CS ChemDraw Drawing" r:id="rId9" imgW="2715480" imgH="220320" progId="ChemDraw.Document.6.0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272213"/>
                        <a:ext cx="7285037" cy="58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8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8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0732" y="394398"/>
            <a:ext cx="3366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5. Neutralization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9" y="990600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15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1511121"/>
            <a:ext cx="8763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0.5 g impure sample of 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diprotic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acid, which is 90% by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mass is completely neutralized by 50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0.2 M KOH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solution. Find the molecular weight of the acid?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300355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3600271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Because the complete neutralization had occurred mole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numbers of 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ions are equal. </a:t>
            </a:r>
          </a:p>
        </p:txBody>
      </p:sp>
      <p:graphicFrame>
        <p:nvGraphicFramePr>
          <p:cNvPr id="1086466" name="Object 2"/>
          <p:cNvGraphicFramePr>
            <a:graphicFrameLocks noChangeAspect="1"/>
          </p:cNvGraphicFramePr>
          <p:nvPr/>
        </p:nvGraphicFramePr>
        <p:xfrm>
          <a:off x="466725" y="4452938"/>
          <a:ext cx="833120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526" name="Equation" r:id="rId3" imgW="3733560" imgH="279360" progId="Equation.DSMT4">
                  <p:embed/>
                </p:oleObj>
              </mc:Choice>
              <mc:Fallback>
                <p:oleObj name="Equation" r:id="rId3" imgW="3733560" imgH="2793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452938"/>
                        <a:ext cx="8331200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7491" name="Object 2"/>
          <p:cNvGraphicFramePr>
            <a:graphicFrameLocks noChangeAspect="1"/>
          </p:cNvGraphicFramePr>
          <p:nvPr/>
        </p:nvGraphicFramePr>
        <p:xfrm>
          <a:off x="439737" y="5008563"/>
          <a:ext cx="8247063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527" name="Equation" r:id="rId5" imgW="3695400" imgH="419040" progId="Equation.DSMT4">
                  <p:embed/>
                </p:oleObj>
              </mc:Choice>
              <mc:Fallback>
                <p:oleObj name="Equation" r:id="rId5" imgW="3695400" imgH="419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7" y="5008563"/>
                        <a:ext cx="8247063" cy="935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7492" name="Object 2"/>
          <p:cNvGraphicFramePr>
            <a:graphicFrameLocks noChangeAspect="1"/>
          </p:cNvGraphicFramePr>
          <p:nvPr/>
        </p:nvGraphicFramePr>
        <p:xfrm>
          <a:off x="76200" y="5867400"/>
          <a:ext cx="8991600" cy="862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528" name="Equation" r:id="rId7" imgW="4101840" imgH="393480" progId="Equation.DSMT4">
                  <p:embed/>
                </p:oleObj>
              </mc:Choice>
              <mc:Fallback>
                <p:oleObj name="Equation" r:id="rId7" imgW="410184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5867400"/>
                        <a:ext cx="8991600" cy="8623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8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87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87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0732" y="394398"/>
            <a:ext cx="3366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88518" name="Picture 6" descr="http://upload.wikimedia.org/wikipedia/commons/6/69/Titr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981200"/>
            <a:ext cx="2286000" cy="3429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457200" y="1114485"/>
            <a:ext cx="830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Titration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is a process for analyzing the amount of acid or base in a solution.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In titration the solution whose volume and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concentration are known is called </a:t>
            </a:r>
            <a:r>
              <a:rPr lang="en-US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titrant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or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standard solution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The neutralization point is known as an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equivalence point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or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end-point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It is monitored 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by using an acid or a base indicator.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0732" y="394398"/>
            <a:ext cx="3366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5858" name="Picture 2" descr="D:\Modular System-Chemistry Series\Heat Rate Equilibrium and Electrochemistry\Acid-Base Equilibrium\Acid-Base Equilibrium-Photos\Titra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5099393" cy="5257800"/>
          </a:xfrm>
          <a:prstGeom prst="rect">
            <a:avLst/>
          </a:prstGeom>
          <a:noFill/>
        </p:spPr>
      </p:pic>
      <p:pic>
        <p:nvPicPr>
          <p:cNvPr id="1145859" name="Picture 3" descr="D:\Modular System-Chemistry Series\Heat Rate Equilibrium and Electrochemistry\Acid-Base Equilibrium\Acid-Base Equilibrium-Photos\Tit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362200"/>
            <a:ext cx="3347249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itr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143000"/>
            <a:ext cx="7391400" cy="554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5273" r:id="rId2" imgW="6021344" imgH="5029210"/>
        </mc:Choice>
        <mc:Fallback>
          <p:control r:id="rId2" imgW="6021344" imgH="502921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5000" y="1295400"/>
                  <a:ext cx="60198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ndicato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066800"/>
            <a:ext cx="7391400" cy="554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itration of NaOH and HC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670" y="1219200"/>
            <a:ext cx="78867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199" y="990600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16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1511121"/>
            <a:ext cx="8458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0.1 M of 50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HCl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solution is titrated with 0.1 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solution. Calculate the pH of the final solutions in each of the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following cases and draw a curve showing pH versus volume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added.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 the original acid solution.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After 10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solution has been added.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After 49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solution has been added.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After 50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solution has been added.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After 60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solution has been added.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11430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75260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a.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[H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] = 0.1M,	 then pH= -log(0.1) =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graphicFrame>
        <p:nvGraphicFramePr>
          <p:cNvPr id="1093634" name="Object 2"/>
          <p:cNvGraphicFramePr>
            <a:graphicFrameLocks noChangeAspect="1"/>
          </p:cNvGraphicFramePr>
          <p:nvPr/>
        </p:nvGraphicFramePr>
        <p:xfrm>
          <a:off x="352425" y="2667000"/>
          <a:ext cx="7877175" cy="362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646" name="Equation" r:id="rId3" imgW="3530520" imgH="1625400" progId="Equation.DSMT4">
                  <p:embed/>
                </p:oleObj>
              </mc:Choice>
              <mc:Fallback>
                <p:oleObj name="Equation" r:id="rId3" imgW="3530520" imgH="1625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5" y="2667000"/>
                        <a:ext cx="7877175" cy="3627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11430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93634" name="Object 2"/>
          <p:cNvGraphicFramePr>
            <a:graphicFrameLocks noChangeAspect="1"/>
          </p:cNvGraphicFramePr>
          <p:nvPr/>
        </p:nvGraphicFramePr>
        <p:xfrm>
          <a:off x="533400" y="1828800"/>
          <a:ext cx="7481888" cy="362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670" name="Equation" r:id="rId3" imgW="3352680" imgH="1625400" progId="Equation.DSMT4">
                  <p:embed/>
                </p:oleObj>
              </mc:Choice>
              <mc:Fallback>
                <p:oleObj name="Equation" r:id="rId3" imgW="3352680" imgH="16254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828800"/>
                        <a:ext cx="7481888" cy="362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The Arrhenius Acid-Base Theory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89517" r:id="rId2" imgW="6021344" imgH="5029210"/>
        </mc:Choice>
        <mc:Fallback>
          <p:control r:id="rId2" imgW="6021344" imgH="502921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6400" y="1600200"/>
                  <a:ext cx="60198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11430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93634" name="Object 2"/>
          <p:cNvGraphicFramePr>
            <a:graphicFrameLocks noChangeAspect="1"/>
          </p:cNvGraphicFramePr>
          <p:nvPr/>
        </p:nvGraphicFramePr>
        <p:xfrm>
          <a:off x="457200" y="2286000"/>
          <a:ext cx="7113588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694" name="Equation" r:id="rId3" imgW="3187440" imgH="990360" progId="Equation.DSMT4">
                  <p:embed/>
                </p:oleObj>
              </mc:Choice>
              <mc:Fallback>
                <p:oleObj name="Equation" r:id="rId3" imgW="3187440" imgH="9903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86000"/>
                        <a:ext cx="7113588" cy="220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11430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6. Titration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93634" name="Object 2"/>
          <p:cNvGraphicFramePr>
            <a:graphicFrameLocks noChangeAspect="1"/>
          </p:cNvGraphicFramePr>
          <p:nvPr/>
        </p:nvGraphicFramePr>
        <p:xfrm>
          <a:off x="304800" y="1752600"/>
          <a:ext cx="8361362" cy="470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718" name="Equation" r:id="rId3" imgW="3746160" imgH="2108160" progId="Equation.DSMT4">
                  <p:embed/>
                </p:oleObj>
              </mc:Choice>
              <mc:Fallback>
                <p:oleObj name="Equation" r:id="rId3" imgW="3746160" imgH="21081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52600"/>
                        <a:ext cx="8361362" cy="470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7. Hydrolysis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114485"/>
            <a:ext cx="883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Hydrolysis is the general term of the chemical reactions of anions with water.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Salts of weak acids and bases hydrolyze in aqueous solutions.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2452" y="2819400"/>
            <a:ext cx="8839200" cy="2308324"/>
            <a:chOff x="302452" y="2971800"/>
            <a:chExt cx="8839200" cy="2308324"/>
          </a:xfrm>
        </p:grpSpPr>
        <p:sp>
          <p:nvSpPr>
            <p:cNvPr id="6" name="Rectangle 5"/>
            <p:cNvSpPr/>
            <p:nvPr/>
          </p:nvSpPr>
          <p:spPr>
            <a:xfrm>
              <a:off x="302452" y="2971800"/>
              <a:ext cx="88392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>
                  <a:srgbClr val="FFC000"/>
                </a:buClr>
                <a:buFont typeface="Arial" pitchFamily="34" charset="0"/>
                <a:buChar char="•"/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For example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NaF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is a salt formed from strong base and weak acid.</a:t>
              </a:r>
            </a:p>
            <a:p>
              <a:pPr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	F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</a:rPr>
                <a:t>-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 +  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O 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  HF +  OH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</a:p>
            <a:p>
              <a:pPr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  <a:sym typeface="Symbol"/>
                </a:rPr>
                <a:t>b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 is dissociation constant of the weak base </a:t>
              </a:r>
              <a:endParaRPr lang="en-US" sz="2400" dirty="0" smtClean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5334000" y="3909391"/>
            <a:ext cx="2286000" cy="10436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8221" name="Equation" r:id="rId3" imgW="1168200" imgH="533160" progId="Equation.DSMT4">
                    <p:embed/>
                  </p:oleObj>
                </mc:Choice>
                <mc:Fallback>
                  <p:oleObj name="Equation" r:id="rId3" imgW="1168200" imgH="533160" progId="Equation.DSMT4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0" y="3909391"/>
                          <a:ext cx="2286000" cy="10436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ectangle 8"/>
          <p:cNvSpPr/>
          <p:nvPr/>
        </p:nvSpPr>
        <p:spPr>
          <a:xfrm>
            <a:off x="304800" y="5103674"/>
            <a:ext cx="883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For the salts produced from weak acid and weak bases;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if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&gt;K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then salt is acidic.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if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&lt;K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then salt is basic.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7. Hydrolysis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199" y="990600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1426815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What is the pH of 0.1 M  NaNO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solution?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(K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HNO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=5.10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-4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20574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4800" y="2514600"/>
            <a:ext cx="8610600" cy="2127792"/>
            <a:chOff x="304800" y="2667000"/>
            <a:chExt cx="8610600" cy="2127792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2667000"/>
              <a:ext cx="8610600" cy="1938992"/>
              <a:chOff x="304800" y="3448347"/>
              <a:chExt cx="8610600" cy="193899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04800" y="3448347"/>
                <a:ext cx="86106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FFC000"/>
                  </a:buClr>
                </a:pP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In the salt NO</a:t>
                </a:r>
                <a:r>
                  <a:rPr lang="en-US" sz="2400" baseline="-25000" dirty="0" smtClean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2400" baseline="30000" dirty="0" smtClean="0"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ion is weak acid anion, thus it hydrolyzes.</a:t>
                </a:r>
              </a:p>
              <a:p>
                <a:pPr marL="457200" indent="-457200">
                  <a:buClr>
                    <a:srgbClr val="FFC000"/>
                  </a:buClr>
                </a:pP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 			NO</a:t>
                </a:r>
                <a:r>
                  <a:rPr lang="en-US" sz="2400" baseline="-25000" dirty="0" smtClean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2400" baseline="30000" dirty="0" smtClean="0"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  +  H</a:t>
                </a:r>
                <a:r>
                  <a:rPr lang="en-US" sz="2400" baseline="-25000" dirty="0" smtClean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O  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  HNO</a:t>
                </a:r>
                <a:r>
                  <a:rPr lang="en-US" sz="2400" baseline="-25000" dirty="0" smtClean="0">
                    <a:latin typeface="Arial" pitchFamily="34" charset="0"/>
                    <a:cs typeface="Arial" pitchFamily="34" charset="0"/>
                    <a:sym typeface="Symbol"/>
                  </a:rPr>
                  <a:t>2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  +  OH</a:t>
                </a:r>
                <a:r>
                  <a:rPr lang="en-US" sz="2400" baseline="30000" dirty="0" smtClean="0">
                    <a:latin typeface="Arial" pitchFamily="34" charset="0"/>
                    <a:cs typeface="Arial" pitchFamily="34" charset="0"/>
                    <a:sym typeface="Symbol"/>
                  </a:rPr>
                  <a:t>-</a:t>
                </a:r>
              </a:p>
              <a:p>
                <a:pPr marL="457200" indent="-457200">
                  <a:buClr>
                    <a:srgbClr val="FFC000"/>
                  </a:buClr>
                </a:pP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Initial		0.1 M		          -	  -</a:t>
                </a:r>
              </a:p>
              <a:p>
                <a:pPr marL="457200" indent="-457200">
                  <a:buClr>
                    <a:srgbClr val="FFC000"/>
                  </a:buClr>
                </a:pP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Change	-x			+x	+x</a:t>
                </a:r>
              </a:p>
              <a:p>
                <a:pPr marL="457200" indent="-457200">
                  <a:buClr>
                    <a:srgbClr val="FFC000"/>
                  </a:buClr>
                </a:pP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At </a:t>
                </a:r>
                <a:r>
                  <a:rPr lang="en-US" sz="2400" dirty="0" err="1" smtClean="0">
                    <a:latin typeface="Arial" pitchFamily="34" charset="0"/>
                    <a:cs typeface="Arial" pitchFamily="34" charset="0"/>
                    <a:sym typeface="Symbol"/>
                  </a:rPr>
                  <a:t>equil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	0.1-x M		x M	x M </a:t>
                </a:r>
                <a:endParaRPr lang="en-US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381000" y="4953000"/>
                <a:ext cx="6477000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6"/>
            <p:cNvSpPr/>
            <p:nvPr/>
          </p:nvSpPr>
          <p:spPr>
            <a:xfrm>
              <a:off x="2644724" y="4425460"/>
              <a:ext cx="11849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neglected</a:t>
              </a:r>
              <a:endParaRPr lang="en-US" sz="1400" dirty="0"/>
            </a:p>
          </p:txBody>
        </p:sp>
      </p:grp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04800" y="4672012"/>
          <a:ext cx="8027988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356" name="Equation" r:id="rId3" imgW="4101840" imgH="533160" progId="Equation.DSMT4">
                  <p:embed/>
                </p:oleObj>
              </mc:Choice>
              <mc:Fallback>
                <p:oleObj name="Equation" r:id="rId3" imgW="4101840" imgH="53316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672012"/>
                        <a:ext cx="8027988" cy="104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3333" name="Object 5"/>
          <p:cNvGraphicFramePr>
            <a:graphicFrameLocks noChangeAspect="1"/>
          </p:cNvGraphicFramePr>
          <p:nvPr/>
        </p:nvGraphicFramePr>
        <p:xfrm>
          <a:off x="228600" y="5789613"/>
          <a:ext cx="6437312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357" name="Equation" r:id="rId5" imgW="3288960" imgH="507960" progId="Equation.DSMT4">
                  <p:embed/>
                </p:oleObj>
              </mc:Choice>
              <mc:Fallback>
                <p:oleObj name="Equation" r:id="rId5" imgW="3288960" imgH="5079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89613"/>
                        <a:ext cx="6437312" cy="992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7. Hydrolysis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199" y="990600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1426815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Calculate the mass of sodium acetate, 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COONa, that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must be dissolved in water to make a 0.5 L solution which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has a pH value of 9?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COOH = 1.8x10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-5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COONa=82 g/mol.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292735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grpSp>
        <p:nvGrpSpPr>
          <p:cNvPr id="2" name="Group 19"/>
          <p:cNvGrpSpPr/>
          <p:nvPr/>
        </p:nvGrpSpPr>
        <p:grpSpPr>
          <a:xfrm>
            <a:off x="304800" y="3511008"/>
            <a:ext cx="8610600" cy="2127792"/>
            <a:chOff x="304800" y="2667000"/>
            <a:chExt cx="8610600" cy="2127792"/>
          </a:xfrm>
        </p:grpSpPr>
        <p:grpSp>
          <p:nvGrpSpPr>
            <p:cNvPr id="3" name="Group 18"/>
            <p:cNvGrpSpPr/>
            <p:nvPr/>
          </p:nvGrpSpPr>
          <p:grpSpPr>
            <a:xfrm>
              <a:off x="304800" y="2667000"/>
              <a:ext cx="8610600" cy="1938992"/>
              <a:chOff x="304800" y="3448347"/>
              <a:chExt cx="8610600" cy="193899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04800" y="3448347"/>
                <a:ext cx="861060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FFC000"/>
                  </a:buClr>
                </a:pP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In the salt CH</a:t>
                </a:r>
                <a:r>
                  <a:rPr lang="en-US" sz="2400" baseline="-25000" dirty="0" smtClean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COO</a:t>
                </a:r>
                <a:r>
                  <a:rPr lang="en-US" sz="2400" baseline="30000" dirty="0" smtClean="0">
                    <a:latin typeface="Arial" pitchFamily="34" charset="0"/>
                    <a:cs typeface="Arial" pitchFamily="34" charset="0"/>
                  </a:rPr>
                  <a:t>- 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ion is weak acid anion, thus it hydrolyzes.</a:t>
                </a:r>
              </a:p>
              <a:p>
                <a:pPr marL="457200" indent="-457200">
                  <a:buClr>
                    <a:srgbClr val="FFC000"/>
                  </a:buClr>
                </a:pP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 			 CH</a:t>
                </a:r>
                <a:r>
                  <a:rPr lang="en-US" sz="2400" baseline="-25000" dirty="0" smtClean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COO</a:t>
                </a:r>
                <a:r>
                  <a:rPr lang="en-US" sz="2400" baseline="30000" dirty="0" smtClean="0"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  +  H</a:t>
                </a:r>
                <a:r>
                  <a:rPr lang="en-US" sz="2400" baseline="-25000" dirty="0" smtClean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O  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 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CH</a:t>
                </a:r>
                <a:r>
                  <a:rPr lang="en-US" sz="2400" baseline="-25000" dirty="0" smtClean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COOH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  +  OH</a:t>
                </a:r>
                <a:r>
                  <a:rPr lang="en-US" sz="2400" baseline="30000" dirty="0" smtClean="0">
                    <a:latin typeface="Arial" pitchFamily="34" charset="0"/>
                    <a:cs typeface="Arial" pitchFamily="34" charset="0"/>
                    <a:sym typeface="Symbol"/>
                  </a:rPr>
                  <a:t>-</a:t>
                </a:r>
              </a:p>
              <a:p>
                <a:pPr marL="457200" indent="-457200">
                  <a:buClr>
                    <a:srgbClr val="FFC000"/>
                  </a:buClr>
                </a:pP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Initial		     a M		       -		      -</a:t>
                </a:r>
              </a:p>
              <a:p>
                <a:pPr marL="457200" indent="-457200">
                  <a:buClr>
                    <a:srgbClr val="FFC000"/>
                  </a:buClr>
                </a:pP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Change	    -x			      +x		      +x</a:t>
                </a:r>
              </a:p>
              <a:p>
                <a:pPr marL="457200" indent="-457200">
                  <a:buClr>
                    <a:srgbClr val="FFC000"/>
                  </a:buClr>
                </a:pP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At </a:t>
                </a:r>
                <a:r>
                  <a:rPr lang="en-US" sz="2400" dirty="0" err="1" smtClean="0">
                    <a:latin typeface="Arial" pitchFamily="34" charset="0"/>
                    <a:cs typeface="Arial" pitchFamily="34" charset="0"/>
                    <a:sym typeface="Symbol"/>
                  </a:rPr>
                  <a:t>equil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  <a:sym typeface="Symbol"/>
                  </a:rPr>
                  <a:t>	a-x M			x M		      x M </a:t>
                </a:r>
                <a:endParaRPr lang="en-US" sz="2400" dirty="0" smtClean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381000" y="4953000"/>
                <a:ext cx="8229600" cy="1353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16"/>
            <p:cNvSpPr/>
            <p:nvPr/>
          </p:nvSpPr>
          <p:spPr>
            <a:xfrm>
              <a:off x="2644724" y="4425460"/>
              <a:ext cx="11849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neglected</a:t>
              </a:r>
              <a:endParaRPr lang="en-US" sz="1400" dirty="0"/>
            </a:p>
          </p:txBody>
        </p:sp>
      </p:grpSp>
      <p:graphicFrame>
        <p:nvGraphicFramePr>
          <p:cNvPr id="1124356" name="Object 4"/>
          <p:cNvGraphicFramePr>
            <a:graphicFrameLocks noChangeAspect="1"/>
          </p:cNvGraphicFramePr>
          <p:nvPr/>
        </p:nvGraphicFramePr>
        <p:xfrm>
          <a:off x="403225" y="5815013"/>
          <a:ext cx="6362700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368" name="Equation" r:id="rId3" imgW="3251160" imgH="533160" progId="Equation.DSMT4">
                  <p:embed/>
                </p:oleObj>
              </mc:Choice>
              <mc:Fallback>
                <p:oleObj name="Equation" r:id="rId3" imgW="3251160" imgH="53316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5815013"/>
                        <a:ext cx="6362700" cy="1042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2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7. Hydrolysis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102235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graphicFrame>
        <p:nvGraphicFramePr>
          <p:cNvPr id="1124356" name="Object 4"/>
          <p:cNvGraphicFramePr>
            <a:graphicFrameLocks noChangeAspect="1"/>
          </p:cNvGraphicFramePr>
          <p:nvPr/>
        </p:nvGraphicFramePr>
        <p:xfrm>
          <a:off x="381000" y="1654175"/>
          <a:ext cx="5940425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414" name="Equation" r:id="rId3" imgW="3035160" imgH="634680" progId="Equation.DSMT4">
                  <p:embed/>
                </p:oleObj>
              </mc:Choice>
              <mc:Fallback>
                <p:oleObj name="Equation" r:id="rId3" imgW="3035160" imgH="634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654175"/>
                        <a:ext cx="5940425" cy="1241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5379" name="Object 4"/>
          <p:cNvGraphicFramePr>
            <a:graphicFrameLocks noChangeAspect="1"/>
          </p:cNvGraphicFramePr>
          <p:nvPr/>
        </p:nvGraphicFramePr>
        <p:xfrm>
          <a:off x="381000" y="3262313"/>
          <a:ext cx="5641975" cy="163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415" name="Equation" r:id="rId5" imgW="2882880" imgH="838080" progId="Equation.DSMT4">
                  <p:embed/>
                </p:oleObj>
              </mc:Choice>
              <mc:Fallback>
                <p:oleObj name="Equation" r:id="rId5" imgW="2882880" imgH="8380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262313"/>
                        <a:ext cx="5641975" cy="1639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5380" name="Object 4"/>
          <p:cNvGraphicFramePr>
            <a:graphicFrameLocks noChangeAspect="1"/>
          </p:cNvGraphicFramePr>
          <p:nvPr/>
        </p:nvGraphicFramePr>
        <p:xfrm>
          <a:off x="304800" y="5319713"/>
          <a:ext cx="5104432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416" name="Equation" r:id="rId7" imgW="2476440" imgH="228600" progId="Equation.DSMT4">
                  <p:embed/>
                </p:oleObj>
              </mc:Choice>
              <mc:Fallback>
                <p:oleObj name="Equation" r:id="rId7" imgW="247644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19713"/>
                        <a:ext cx="5104432" cy="471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8. Buffer Solutions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246287"/>
            <a:ext cx="8839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buffer solution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is an aqueous solution consisting of a mixture of a weak acid and its conjugate base or a weak base and its conjugate acid. 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It has the property that the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pH of the solution changes very little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when a small amount of acid or base is added to it. 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Buffer solutions are used as a means of keeping pH at a nearly constant value in a wide variety of chemical applications. Such as pH of blood, to maintain pH stability carbonic acid-bicarbonate buffer system is used.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8. Buffer Solutions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Buffer Syst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839" y="10668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8. Buffer Solutions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981154"/>
            <a:ext cx="88392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In a simple buffer solution there is an equilibrium between a weak acid, HA, and its conjugate base, A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HA  + 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 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  <a:sym typeface="Symbol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  +  A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endParaRPr lang="en-US" sz="2400" baseline="30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427" name="Rectangle 3"/>
          <p:cNvSpPr>
            <a:spLocks noChangeArrowheads="1"/>
          </p:cNvSpPr>
          <p:nvPr/>
        </p:nvSpPr>
        <p:spPr bwMode="auto">
          <a:xfrm>
            <a:off x="228600" y="266700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Arial" pitchFamily="34" charset="0"/>
              <a:buChar char="•"/>
              <a:tabLst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acid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dissociation constant for a weak acid, HA, is defined as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4343400"/>
            <a:ext cx="8686800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Simple manipulation with logarithms gives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the Henderson-</a:t>
            </a:r>
            <a:r>
              <a:rPr lang="en-US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Hasselbalch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equation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which describes pH in terms of pKa. </a:t>
            </a:r>
            <a:endParaRPr lang="en-US" sz="2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905000" y="3200400"/>
          <a:ext cx="27432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54" name="Equation" r:id="rId3" imgW="1218960" imgH="507960" progId="Equation.DSMT4">
                  <p:embed/>
                </p:oleObj>
              </mc:Choice>
              <mc:Fallback>
                <p:oleObj name="Equation" r:id="rId3" imgW="1218960" imgH="50796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200400"/>
                        <a:ext cx="27432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431" name="Object 7"/>
          <p:cNvGraphicFramePr>
            <a:graphicFrameLocks noChangeAspect="1"/>
          </p:cNvGraphicFramePr>
          <p:nvPr/>
        </p:nvGraphicFramePr>
        <p:xfrm>
          <a:off x="1905000" y="5486400"/>
          <a:ext cx="31432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55" name="Equation" r:id="rId5" imgW="1396800" imgH="507960" progId="Equation.DSMT4">
                  <p:embed/>
                </p:oleObj>
              </mc:Choice>
              <mc:Fallback>
                <p:oleObj name="Equation" r:id="rId5" imgW="1396800" imgH="50796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486400"/>
                        <a:ext cx="314325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27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8. Buffer Solutions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99" y="990600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19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1554540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Calculate the pH of a buffer solution prepared by mixing 500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0.1 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NaF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500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0.02 M HF?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(K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 HF =6.7x10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-4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1131524" name="Object 4"/>
          <p:cNvGraphicFramePr>
            <a:graphicFrameLocks noChangeAspect="1"/>
          </p:cNvGraphicFramePr>
          <p:nvPr/>
        </p:nvGraphicFramePr>
        <p:xfrm>
          <a:off x="609600" y="3733800"/>
          <a:ext cx="7829550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36" name="Equation" r:id="rId3" imgW="3479760" imgH="1041120" progId="Equation.DSMT4">
                  <p:embed/>
                </p:oleObj>
              </mc:Choice>
              <mc:Fallback>
                <p:oleObj name="Equation" r:id="rId3" imgW="3479760" imgH="104112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733800"/>
                        <a:ext cx="7829550" cy="234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457200" y="30480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3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868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i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Bronsted</a:t>
            </a:r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Lowry Acid-Base Theory</a:t>
            </a:r>
          </a:p>
          <a:p>
            <a:pPr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It was proposed independently by Johannes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Nicolaus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Brønsted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Thomas Martin Lowry in 1923.</a:t>
            </a:r>
          </a:p>
          <a:p>
            <a:pPr indent="-457200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An acid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is defined as any chemical species (molecule or ion) that is able to lose, or "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donate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" a hydrogen ion (proton), and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 base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is a species with the ability to gain or "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accept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" a hydrogen ion (proton).</a:t>
            </a:r>
            <a:endParaRPr lang="en-US" sz="2400" b="1" i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17859" name="Object 3"/>
          <p:cNvGraphicFramePr>
            <a:graphicFrameLocks noChangeAspect="1"/>
          </p:cNvGraphicFramePr>
          <p:nvPr/>
        </p:nvGraphicFramePr>
        <p:xfrm>
          <a:off x="1905000" y="4548188"/>
          <a:ext cx="6096000" cy="223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871" name="CS ChemDraw Drawing" r:id="rId3" imgW="3103200" imgH="1140120" progId="ChemDraw.Document.6.0">
                  <p:embed/>
                </p:oleObj>
              </mc:Choice>
              <mc:Fallback>
                <p:oleObj name="CS ChemDraw Drawing" r:id="rId3" imgW="3103200" imgH="1140120" progId="ChemDraw.Document.6.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548188"/>
                        <a:ext cx="6096000" cy="223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8. Buffer Solutions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199" y="990600"/>
            <a:ext cx="1821447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Example 19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1554540"/>
            <a:ext cx="8458200" cy="4455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0.15 mol of sodium acetate(CH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COONa) and 0.1 mol acetic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acid (CH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COOH) are added to enough water to make 1 L 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buffer solution. If K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 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COOH = 1.8x10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-5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What is the pH of the solution?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What will be the pH of the solution if 0.01 mol HNO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is added?</a:t>
            </a:r>
          </a:p>
          <a:p>
            <a:pPr marL="457200" indent="-457200">
              <a:lnSpc>
                <a:spcPct val="150000"/>
              </a:lnSpc>
              <a:buClr>
                <a:srgbClr val="FFC000"/>
              </a:buClr>
              <a:buAutoNum type="alphaLcPeriod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What will be the pH of the solution if 0.01 mol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is added?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8. Buffer Solutions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1000" y="1143000"/>
            <a:ext cx="8229600" cy="2807732"/>
            <a:chOff x="381000" y="1143000"/>
            <a:chExt cx="8229600" cy="2807732"/>
          </a:xfrm>
        </p:grpSpPr>
        <p:sp>
          <p:nvSpPr>
            <p:cNvPr id="14" name="Rectangle 13"/>
            <p:cNvSpPr/>
            <p:nvPr/>
          </p:nvSpPr>
          <p:spPr>
            <a:xfrm>
              <a:off x="381000" y="1143000"/>
              <a:ext cx="1298753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>
                <a:lnSpc>
                  <a:spcPct val="150000"/>
                </a:lnSpc>
                <a:buClr>
                  <a:srgbClr val="FFC000"/>
                </a:buClr>
              </a:pPr>
              <a:r>
                <a:rPr lang="en-US" sz="2400" i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Solution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81000" y="1758408"/>
              <a:ext cx="8229600" cy="2127792"/>
              <a:chOff x="304800" y="2667000"/>
              <a:chExt cx="8610600" cy="2127792"/>
            </a:xfrm>
          </p:grpSpPr>
          <p:grpSp>
            <p:nvGrpSpPr>
              <p:cNvPr id="11" name="Group 18"/>
              <p:cNvGrpSpPr/>
              <p:nvPr/>
            </p:nvGrpSpPr>
            <p:grpSpPr>
              <a:xfrm>
                <a:off x="304800" y="2667000"/>
                <a:ext cx="8610600" cy="1938992"/>
                <a:chOff x="304800" y="3448347"/>
                <a:chExt cx="8610600" cy="1938992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304800" y="3448347"/>
                  <a:ext cx="8610600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457200" indent="-457200">
                    <a:buClr>
                      <a:srgbClr val="FFC000"/>
                    </a:buClr>
                  </a:pPr>
                  <a:r>
                    <a:rPr lang="en-US" sz="2400" dirty="0" smtClean="0"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a.</a:t>
                  </a:r>
                </a:p>
                <a:p>
                  <a:pPr marL="457200" indent="-457200">
                    <a:buClr>
                      <a:srgbClr val="FFC000"/>
                    </a:buClr>
                  </a:pPr>
                  <a:r>
                    <a:rPr lang="en-US" sz="2400" dirty="0" smtClean="0">
                      <a:latin typeface="Arial" pitchFamily="34" charset="0"/>
                      <a:cs typeface="Arial" pitchFamily="34" charset="0"/>
                    </a:rPr>
                    <a:t>			CH</a:t>
                  </a:r>
                  <a:r>
                    <a:rPr lang="en-US" sz="2400" baseline="-25000" dirty="0" smtClean="0">
                      <a:latin typeface="Arial" pitchFamily="34" charset="0"/>
                      <a:cs typeface="Arial" pitchFamily="34" charset="0"/>
                    </a:rPr>
                    <a:t>3</a:t>
                  </a:r>
                  <a:r>
                    <a:rPr lang="en-US" sz="2400" dirty="0" smtClean="0">
                      <a:latin typeface="Arial" pitchFamily="34" charset="0"/>
                      <a:cs typeface="Arial" pitchFamily="34" charset="0"/>
                    </a:rPr>
                    <a:t>COOH  +  H</a:t>
                  </a:r>
                  <a:r>
                    <a:rPr lang="en-US" sz="2400" baseline="-25000" dirty="0" smtClean="0"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en-US" sz="2400" dirty="0" smtClean="0">
                      <a:latin typeface="Arial" pitchFamily="34" charset="0"/>
                      <a:cs typeface="Arial" pitchFamily="34" charset="0"/>
                    </a:rPr>
                    <a:t>O  </a:t>
                  </a:r>
                  <a:r>
                    <a:rPr lang="en-US" sz="24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  CH</a:t>
                  </a:r>
                  <a:r>
                    <a:rPr lang="en-US" sz="2400" baseline="-250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3</a:t>
                  </a:r>
                  <a:r>
                    <a:rPr lang="en-US" sz="24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COO</a:t>
                  </a:r>
                  <a:r>
                    <a:rPr lang="en-US" sz="2400" baseline="300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-</a:t>
                  </a:r>
                  <a:r>
                    <a:rPr lang="en-US" sz="24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  +  H</a:t>
                  </a:r>
                  <a:r>
                    <a:rPr lang="en-US" sz="2400" baseline="-250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3</a:t>
                  </a:r>
                  <a:r>
                    <a:rPr lang="en-US" sz="24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O</a:t>
                  </a:r>
                  <a:r>
                    <a:rPr lang="en-US" sz="2400" baseline="300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+</a:t>
                  </a:r>
                </a:p>
                <a:p>
                  <a:pPr marL="457200" indent="-457200">
                    <a:buClr>
                      <a:srgbClr val="FFC000"/>
                    </a:buClr>
                  </a:pPr>
                  <a:r>
                    <a:rPr lang="en-US" sz="24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Initial		0.1 M		          		0.15 M	  -</a:t>
                  </a:r>
                </a:p>
                <a:p>
                  <a:pPr marL="457200" indent="-457200">
                    <a:buClr>
                      <a:srgbClr val="FFC000"/>
                    </a:buClr>
                  </a:pPr>
                  <a:r>
                    <a:rPr lang="en-US" sz="24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Change	-x				+x		+x</a:t>
                  </a:r>
                </a:p>
                <a:p>
                  <a:pPr marL="457200" indent="-457200">
                    <a:buClr>
                      <a:srgbClr val="FFC000"/>
                    </a:buClr>
                  </a:pPr>
                  <a:r>
                    <a:rPr lang="en-US" sz="2400" dirty="0" smtClean="0">
                      <a:latin typeface="Arial" pitchFamily="34" charset="0"/>
                      <a:cs typeface="Arial" pitchFamily="34" charset="0"/>
                      <a:sym typeface="Symbol"/>
                    </a:rPr>
                    <a:t>At eq.		0.1-x M		      0.15 + x M	 x M </a:t>
                  </a:r>
                  <a:endParaRPr lang="en-US" sz="2400" dirty="0" smtClean="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04800" y="4966539"/>
                  <a:ext cx="8537928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Rectangle 12"/>
              <p:cNvSpPr/>
              <p:nvPr/>
            </p:nvSpPr>
            <p:spPr>
              <a:xfrm>
                <a:off x="2644724" y="4425460"/>
                <a:ext cx="11849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neglected</a:t>
                </a:r>
                <a:endParaRPr lang="en-US" sz="1400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6487491" y="3581400"/>
              <a:ext cx="11325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neglected</a:t>
              </a:r>
              <a:endParaRPr lang="en-US" sz="1400" dirty="0"/>
            </a:p>
          </p:txBody>
        </p:sp>
      </p:grpSp>
      <p:graphicFrame>
        <p:nvGraphicFramePr>
          <p:cNvPr id="1133571" name="Object 3"/>
          <p:cNvGraphicFramePr>
            <a:graphicFrameLocks noChangeAspect="1"/>
          </p:cNvGraphicFramePr>
          <p:nvPr/>
        </p:nvGraphicFramePr>
        <p:xfrm>
          <a:off x="609600" y="4152900"/>
          <a:ext cx="75438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583" name="Equation" r:id="rId3" imgW="3352680" imgH="1066680" progId="Equation.DSMT4">
                  <p:embed/>
                </p:oleObj>
              </mc:Choice>
              <mc:Fallback>
                <p:oleObj name="Equation" r:id="rId3" imgW="3352680" imgH="10666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52900"/>
                        <a:ext cx="7543800" cy="2400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8. Buffer Solutions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381000" y="2556808"/>
            <a:ext cx="8305799" cy="1938992"/>
            <a:chOff x="304800" y="3484747"/>
            <a:chExt cx="8690327" cy="1938992"/>
          </a:xfrm>
        </p:grpSpPr>
        <p:sp>
          <p:nvSpPr>
            <p:cNvPr id="15" name="Rectangle 14"/>
            <p:cNvSpPr/>
            <p:nvPr/>
          </p:nvSpPr>
          <p:spPr>
            <a:xfrm>
              <a:off x="304800" y="3484747"/>
              <a:ext cx="86106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			CH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COOH  +  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O 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  CH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  <a:sym typeface="Symbol"/>
                </a:rPr>
                <a:t>3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COO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  +  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  <a:sym typeface="Symbol"/>
                </a:rPr>
                <a:t>3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O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+</a:t>
              </a:r>
            </a:p>
            <a:p>
              <a:pPr marL="457200" indent="-457200"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In buffer	   0.1 M	          	    0.15 M	1.2x10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-5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 M</a:t>
              </a:r>
            </a:p>
            <a:p>
              <a:pPr marL="457200" indent="-457200"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Addition						  +0.01M</a:t>
              </a:r>
            </a:p>
            <a:p>
              <a:pPr marL="457200" indent="-457200"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Changes	  +0.01 M		    -0.01 M	  -0.01 M</a:t>
              </a:r>
            </a:p>
            <a:p>
              <a:pPr marL="457200" indent="-457200"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In final buffer   0.11 M		      0.14 M	      x M </a:t>
              </a:r>
              <a:endParaRPr lang="en-US" sz="24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57200" y="4966539"/>
              <a:ext cx="8537927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381000" y="9906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1000" y="155454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From 0.01 mol HNO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, 0.01 mol 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ion is produced and it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combines with 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ion to produce 0.01 mol 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COOH. </a:t>
            </a:r>
          </a:p>
        </p:txBody>
      </p:sp>
      <p:graphicFrame>
        <p:nvGraphicFramePr>
          <p:cNvPr id="1134595" name="Object 3"/>
          <p:cNvGraphicFramePr>
            <a:graphicFrameLocks noChangeAspect="1"/>
          </p:cNvGraphicFramePr>
          <p:nvPr/>
        </p:nvGraphicFramePr>
        <p:xfrm>
          <a:off x="533400" y="4800600"/>
          <a:ext cx="691515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607" name="Equation" r:id="rId3" imgW="3073320" imgH="787320" progId="Equation.DSMT4">
                  <p:embed/>
                </p:oleObj>
              </mc:Choice>
              <mc:Fallback>
                <p:oleObj name="Equation" r:id="rId3" imgW="3073320" imgH="78732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800600"/>
                        <a:ext cx="6915150" cy="177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3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0400" y="436602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8. Buffer Solutions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381000" y="2556808"/>
            <a:ext cx="8305799" cy="1938992"/>
            <a:chOff x="304800" y="3484747"/>
            <a:chExt cx="8690327" cy="1938992"/>
          </a:xfrm>
        </p:grpSpPr>
        <p:sp>
          <p:nvSpPr>
            <p:cNvPr id="15" name="Rectangle 14"/>
            <p:cNvSpPr/>
            <p:nvPr/>
          </p:nvSpPr>
          <p:spPr>
            <a:xfrm>
              <a:off x="304800" y="3484747"/>
              <a:ext cx="86106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			CH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COOH  +  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O 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  CH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  <a:sym typeface="Symbol"/>
                </a:rPr>
                <a:t>3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COO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  +  H</a:t>
              </a:r>
              <a:r>
                <a:rPr lang="en-US" sz="2400" baseline="-25000" dirty="0" smtClean="0">
                  <a:latin typeface="Arial" pitchFamily="34" charset="0"/>
                  <a:cs typeface="Arial" pitchFamily="34" charset="0"/>
                  <a:sym typeface="Symbol"/>
                </a:rPr>
                <a:t>3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O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+</a:t>
              </a:r>
            </a:p>
            <a:p>
              <a:pPr marL="457200" indent="-457200"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In buffer	   0.1 M	          	    0.15 M	1.2x10</a:t>
              </a:r>
              <a:r>
                <a:rPr lang="en-US" sz="24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-5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 M</a:t>
              </a:r>
            </a:p>
            <a:p>
              <a:pPr marL="457200" indent="-457200"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Addition	  -		    	    +0.01              -	  </a:t>
              </a:r>
            </a:p>
            <a:p>
              <a:pPr marL="457200" indent="-457200"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Changes	  -0.01 M		    +0.01 M	      x M</a:t>
              </a:r>
            </a:p>
            <a:p>
              <a:pPr marL="457200" indent="-457200">
                <a:buClr>
                  <a:srgbClr val="FFC000"/>
                </a:buClr>
              </a:pPr>
              <a:r>
                <a:rPr lang="en-US" sz="2400" dirty="0" smtClean="0">
                  <a:latin typeface="Arial" pitchFamily="34" charset="0"/>
                  <a:cs typeface="Arial" pitchFamily="34" charset="0"/>
                  <a:sym typeface="Symbol"/>
                </a:rPr>
                <a:t>In final buffer   0.09 M		      0.16 M	      x M </a:t>
              </a:r>
              <a:endParaRPr lang="en-US" sz="2400" dirty="0" smtClean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57200" y="4966539"/>
              <a:ext cx="8537927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381000" y="990600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FC000"/>
              </a:buClr>
            </a:pPr>
            <a:r>
              <a:rPr lang="en-US" sz="24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Solution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1000" y="155454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From 0.01 mol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, 0.01 mol OH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ion is produced and it </a:t>
            </a:r>
          </a:p>
          <a:p>
            <a:pPr marL="457200" indent="-457200">
              <a:buClr>
                <a:srgbClr val="FFC000"/>
              </a:buClr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combines with 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COOH to produce 0.01 mol CH</a:t>
            </a:r>
            <a:r>
              <a:rPr lang="en-US" sz="2400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COO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graphicFrame>
        <p:nvGraphicFramePr>
          <p:cNvPr id="1134595" name="Object 3"/>
          <p:cNvGraphicFramePr>
            <a:graphicFrameLocks noChangeAspect="1"/>
          </p:cNvGraphicFramePr>
          <p:nvPr/>
        </p:nvGraphicFramePr>
        <p:xfrm>
          <a:off x="457200" y="4724400"/>
          <a:ext cx="6858000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30" name="Equation" r:id="rId3" imgW="3047760" imgH="787320" progId="Equation.DSMT4">
                  <p:embed/>
                </p:oleObj>
              </mc:Choice>
              <mc:Fallback>
                <p:oleObj name="Equation" r:id="rId3" imgW="3047760" imgH="7873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724400"/>
                        <a:ext cx="6858000" cy="177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3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362200" y="2667000"/>
            <a:ext cx="51139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End of the chapter 5</a:t>
            </a:r>
            <a:endParaRPr lang="en-US" sz="4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i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Bronsted</a:t>
            </a:r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Lowry Acid-Base Theory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0937" r:id="rId2" imgW="6021344" imgH="5029210"/>
        </mc:Choice>
        <mc:Fallback>
          <p:control r:id="rId2" imgW="6021344" imgH="502921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6400" y="1600200"/>
                  <a:ext cx="60198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81000"/>
            <a:ext cx="2286000" cy="584775"/>
          </a:xfrm>
          <a:prstGeom prst="rect">
            <a:avLst/>
          </a:prstGeom>
          <a:solidFill>
            <a:srgbClr val="C00000"/>
          </a:solidFill>
          <a:ln w="57150" cap="rnd">
            <a:solidFill>
              <a:srgbClr val="F5EA0F"/>
            </a:solidFill>
          </a:ln>
          <a:effectLst>
            <a:outerShdw blurRad="482600" dist="38100" dir="8100000" sx="102000" sy="102000" algn="tr" rotWithShape="0">
              <a:srgbClr val="F5EA0F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rtlCol="0" anchor="ctr" anchorCtr="1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Chapter  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436602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1. Acid-Base Theories </a:t>
            </a:r>
            <a:endParaRPr lang="en-US" sz="3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668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i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Bronsted</a:t>
            </a:r>
            <a:r>
              <a:rPr lang="en-US" sz="24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– Lowry Acid-Base Theory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8104" r:id="rId2" imgW="6021344" imgH="5029210"/>
        </mc:Choice>
        <mc:Fallback>
          <p:control r:id="rId2" imgW="6021344" imgH="502921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76400" y="1600200"/>
                  <a:ext cx="60198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11392</TotalTime>
  <Words>2670</Words>
  <Application>Microsoft Office PowerPoint</Application>
  <PresentationFormat>On-screen Show (4:3)</PresentationFormat>
  <Paragraphs>481</Paragraphs>
  <Slides>74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Calibri</vt:lpstr>
      <vt:lpstr>Constantia</vt:lpstr>
      <vt:lpstr>Symbol</vt:lpstr>
      <vt:lpstr>Wingdings 2</vt:lpstr>
      <vt:lpstr>Flow</vt:lpstr>
      <vt:lpstr>CS ChemDraw Drawing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CHEMIST</dc:creator>
  <cp:lastModifiedBy>Office</cp:lastModifiedBy>
  <cp:revision>570</cp:revision>
  <dcterms:created xsi:type="dcterms:W3CDTF">2007-12-11T08:42:43Z</dcterms:created>
  <dcterms:modified xsi:type="dcterms:W3CDTF">2022-01-09T22:59:38Z</dcterms:modified>
</cp:coreProperties>
</file>