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416" r:id="rId5"/>
    <p:sldId id="445" r:id="rId6"/>
    <p:sldId id="395" r:id="rId7"/>
    <p:sldId id="442" r:id="rId8"/>
    <p:sldId id="443" r:id="rId9"/>
    <p:sldId id="446" r:id="rId10"/>
    <p:sldId id="444" r:id="rId11"/>
    <p:sldId id="418" r:id="rId12"/>
    <p:sldId id="419" r:id="rId13"/>
    <p:sldId id="420" r:id="rId14"/>
    <p:sldId id="421" r:id="rId15"/>
    <p:sldId id="422" r:id="rId16"/>
    <p:sldId id="424" r:id="rId17"/>
    <p:sldId id="425" r:id="rId18"/>
    <p:sldId id="426" r:id="rId19"/>
    <p:sldId id="431" r:id="rId20"/>
    <p:sldId id="427" r:id="rId21"/>
    <p:sldId id="428" r:id="rId22"/>
    <p:sldId id="429" r:id="rId23"/>
    <p:sldId id="430" r:id="rId24"/>
    <p:sldId id="432" r:id="rId25"/>
    <p:sldId id="433" r:id="rId26"/>
    <p:sldId id="434" r:id="rId27"/>
    <p:sldId id="435" r:id="rId28"/>
    <p:sldId id="344" r:id="rId29"/>
    <p:sldId id="437" r:id="rId30"/>
    <p:sldId id="438" r:id="rId31"/>
    <p:sldId id="439" r:id="rId32"/>
    <p:sldId id="441" r:id="rId33"/>
    <p:sldId id="43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3250"/>
    <a:srgbClr val="1E2942"/>
    <a:srgbClr val="CCCC00"/>
    <a:srgbClr val="3A5818"/>
    <a:srgbClr val="4D7620"/>
    <a:srgbClr val="4F7921"/>
    <a:srgbClr val="659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5246" autoAdjust="0"/>
  </p:normalViewPr>
  <p:slideViewPr>
    <p:cSldViewPr>
      <p:cViewPr varScale="1">
        <p:scale>
          <a:sx n="81" d="100"/>
          <a:sy n="81" d="100"/>
        </p:scale>
        <p:origin x="859"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856F95-8E27-466C-81AF-DB7FB61335B1}" type="datetimeFigureOut">
              <a:rPr lang="en-US" smtClean="0"/>
              <a:pPr/>
              <a:t>11/13/2024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FA8DA4-0784-4544-93E9-DDD409899FD8}" type="slidenum">
              <a:rPr lang="en-US" smtClean="0"/>
              <a:pPr/>
              <a:t>‹#›</a:t>
            </a:fld>
            <a:endParaRPr lang="en-US"/>
          </a:p>
        </p:txBody>
      </p:sp>
    </p:spTree>
    <p:extLst>
      <p:ext uri="{BB962C8B-B14F-4D97-AF65-F5344CB8AC3E}">
        <p14:creationId xmlns:p14="http://schemas.microsoft.com/office/powerpoint/2010/main" val="3676440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FA8DA4-0784-4544-93E9-DDD409899FD8}"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FA8DA4-0784-4544-93E9-DDD409899FD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FA8DA4-0784-4544-93E9-DDD409899FD8}" type="slidenum">
              <a:rPr lang="en-US" smtClean="0"/>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FA8DA4-0784-4544-93E9-DDD409899FD8}" type="slidenum">
              <a:rPr lang="en-US" smtClean="0"/>
              <a:pPr/>
              <a:t>31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FA8DA4-0784-4544-93E9-DDD409899FD8}" type="slidenum">
              <a:rPr lang="en-US" smtClean="0"/>
              <a:pPr/>
              <a:t>32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FA8DA4-0784-4544-93E9-DDD409899FD8}"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9D0A56-4886-4A94-9839-579FAD2FA5D6}"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257EA-89B3-4AE0-ADB2-B2A715ABC4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D0A56-4886-4A94-9839-579FAD2FA5D6}"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257EA-89B3-4AE0-ADB2-B2A715ABC4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4.bin"/><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5.bin"/><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6.bin"/><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7.bin"/><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9.bin"/><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10.bin"/><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bin"/><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7" name="TextBox 6"/>
          <p:cNvSpPr txBox="1"/>
          <p:nvPr/>
        </p:nvSpPr>
        <p:spPr>
          <a:xfrm>
            <a:off x="4267200" y="436602"/>
            <a:ext cx="3276600" cy="553998"/>
          </a:xfrm>
          <a:prstGeom prst="rect">
            <a:avLst/>
          </a:prstGeom>
          <a:noFill/>
        </p:spPr>
        <p:txBody>
          <a:bodyPr wrap="square" rtlCol="0">
            <a:spAutoFit/>
          </a:bodyPr>
          <a:lstStyle/>
          <a:p>
            <a:r>
              <a:rPr lang="en-US" sz="3000" b="1" dirty="0">
                <a:solidFill>
                  <a:srgbClr val="FFC000"/>
                </a:solidFill>
                <a:latin typeface="Arial" pitchFamily="34" charset="0"/>
                <a:cs typeface="Arial" pitchFamily="34" charset="0"/>
              </a:rPr>
              <a:t>Carbohydrates</a:t>
            </a:r>
          </a:p>
        </p:txBody>
      </p:sp>
      <p:sp>
        <p:nvSpPr>
          <p:cNvPr id="8" name="TextBox 7"/>
          <p:cNvSpPr txBox="1"/>
          <p:nvPr/>
        </p:nvSpPr>
        <p:spPr>
          <a:xfrm>
            <a:off x="533400" y="1752600"/>
            <a:ext cx="8229600" cy="4455835"/>
          </a:xfrm>
          <a:prstGeom prst="rect">
            <a:avLst/>
          </a:prstGeom>
          <a:noFill/>
          <a:ln w="0" cap="rnd">
            <a:noFill/>
          </a:ln>
        </p:spPr>
        <p:txBody>
          <a:bodyPr wrap="square" rtlCol="0">
            <a:spAutoFit/>
          </a:bodyPr>
          <a:lstStyle/>
          <a:p>
            <a:pPr marL="342900" indent="-342900">
              <a:lnSpc>
                <a:spcPct val="150000"/>
              </a:lnSpc>
              <a:buClr>
                <a:srgbClr val="FFC000"/>
              </a:buClr>
            </a:pPr>
            <a:r>
              <a:rPr lang="en-US" sz="2400" dirty="0">
                <a:solidFill>
                  <a:schemeClr val="bg1"/>
                </a:solidFill>
                <a:latin typeface="Arial" pitchFamily="34" charset="0"/>
                <a:cs typeface="Arial" pitchFamily="34" charset="0"/>
              </a:rPr>
              <a:t>	Introduction</a:t>
            </a:r>
          </a:p>
          <a:p>
            <a:pPr marL="342900" indent="-342900">
              <a:lnSpc>
                <a:spcPct val="150000"/>
              </a:lnSpc>
              <a:buClr>
                <a:srgbClr val="FFC000"/>
              </a:buClr>
              <a:buAutoNum type="arabicPeriod"/>
            </a:pPr>
            <a:r>
              <a:rPr lang="en-US" sz="2400" dirty="0">
                <a:solidFill>
                  <a:schemeClr val="bg1"/>
                </a:solidFill>
                <a:latin typeface="Arial" pitchFamily="34" charset="0"/>
                <a:cs typeface="Arial" pitchFamily="34" charset="0"/>
              </a:rPr>
              <a:t>Structure of Carbohydrates</a:t>
            </a:r>
          </a:p>
          <a:p>
            <a:pPr marL="342900" indent="-342900">
              <a:lnSpc>
                <a:spcPct val="150000"/>
              </a:lnSpc>
              <a:buClr>
                <a:srgbClr val="FFC000"/>
              </a:buClr>
              <a:buFontTx/>
              <a:buAutoNum type="arabicPeriod"/>
            </a:pPr>
            <a:r>
              <a:rPr lang="en-US" sz="2400" dirty="0">
                <a:solidFill>
                  <a:schemeClr val="bg1"/>
                </a:solidFill>
                <a:latin typeface="Arial" pitchFamily="34" charset="0"/>
                <a:cs typeface="Arial" pitchFamily="34" charset="0"/>
              </a:rPr>
              <a:t>Common Carbohydrates</a:t>
            </a:r>
          </a:p>
          <a:p>
            <a:pPr marL="1257300" lvl="2" indent="-342900">
              <a:lnSpc>
                <a:spcPct val="150000"/>
              </a:lnSpc>
              <a:buClr>
                <a:srgbClr val="FFC000"/>
              </a:buClr>
              <a:buFont typeface="Arial" panose="020B0604020202020204" pitchFamily="34" charset="0"/>
              <a:buChar char="•"/>
            </a:pPr>
            <a:r>
              <a:rPr lang="en-US" sz="2400" dirty="0">
                <a:solidFill>
                  <a:schemeClr val="bg1"/>
                </a:solidFill>
                <a:latin typeface="Arial" pitchFamily="34" charset="0"/>
                <a:cs typeface="Arial" pitchFamily="34" charset="0"/>
              </a:rPr>
              <a:t>Glucose</a:t>
            </a:r>
          </a:p>
          <a:p>
            <a:pPr marL="1257300" lvl="2" indent="-342900">
              <a:lnSpc>
                <a:spcPct val="150000"/>
              </a:lnSpc>
              <a:buClr>
                <a:srgbClr val="FFC000"/>
              </a:buClr>
              <a:buFont typeface="Arial" panose="020B0604020202020204" pitchFamily="34" charset="0"/>
              <a:buChar char="•"/>
            </a:pPr>
            <a:r>
              <a:rPr lang="en-US" sz="2400" dirty="0">
                <a:solidFill>
                  <a:schemeClr val="bg1"/>
                </a:solidFill>
                <a:latin typeface="Arial" pitchFamily="34" charset="0"/>
                <a:cs typeface="Arial" pitchFamily="34" charset="0"/>
              </a:rPr>
              <a:t>Fructose</a:t>
            </a:r>
          </a:p>
          <a:p>
            <a:pPr marL="1257300" lvl="2" indent="-342900">
              <a:lnSpc>
                <a:spcPct val="150000"/>
              </a:lnSpc>
              <a:buClr>
                <a:srgbClr val="FFC000"/>
              </a:buClr>
              <a:buFont typeface="Arial" panose="020B0604020202020204" pitchFamily="34" charset="0"/>
              <a:buChar char="•"/>
            </a:pPr>
            <a:r>
              <a:rPr lang="en-US" sz="2400" dirty="0">
                <a:solidFill>
                  <a:schemeClr val="bg1"/>
                </a:solidFill>
                <a:latin typeface="Arial" pitchFamily="34" charset="0"/>
                <a:cs typeface="Arial" pitchFamily="34" charset="0"/>
              </a:rPr>
              <a:t>Sucrose</a:t>
            </a:r>
          </a:p>
          <a:p>
            <a:pPr marL="1257300" lvl="2" indent="-342900">
              <a:lnSpc>
                <a:spcPct val="150000"/>
              </a:lnSpc>
              <a:buClr>
                <a:srgbClr val="FFC000"/>
              </a:buClr>
              <a:buFont typeface="Arial" panose="020B0604020202020204" pitchFamily="34" charset="0"/>
              <a:buChar char="•"/>
            </a:pPr>
            <a:r>
              <a:rPr lang="en-US" sz="2400" dirty="0">
                <a:solidFill>
                  <a:schemeClr val="bg1"/>
                </a:solidFill>
                <a:latin typeface="Arial" pitchFamily="34" charset="0"/>
                <a:cs typeface="Arial" pitchFamily="34" charset="0"/>
              </a:rPr>
              <a:t>Starch</a:t>
            </a:r>
          </a:p>
          <a:p>
            <a:pPr marL="1257300" lvl="2" indent="-342900">
              <a:lnSpc>
                <a:spcPct val="150000"/>
              </a:lnSpc>
              <a:buClr>
                <a:srgbClr val="FFC000"/>
              </a:buClr>
              <a:buFont typeface="Arial" panose="020B0604020202020204" pitchFamily="34" charset="0"/>
              <a:buChar char="•"/>
            </a:pPr>
            <a:r>
              <a:rPr lang="en-US" sz="2400" dirty="0">
                <a:solidFill>
                  <a:schemeClr val="bg1"/>
                </a:solidFill>
                <a:latin typeface="Arial" pitchFamily="34" charset="0"/>
                <a:cs typeface="Arial" pitchFamily="34" charset="0"/>
              </a:rPr>
              <a:t>Cellulose</a:t>
            </a:r>
          </a:p>
        </p:txBody>
      </p:sp>
      <p:sp>
        <p:nvSpPr>
          <p:cNvPr id="9" name="TextBox 8"/>
          <p:cNvSpPr txBox="1"/>
          <p:nvPr/>
        </p:nvSpPr>
        <p:spPr>
          <a:xfrm>
            <a:off x="609600" y="1143000"/>
            <a:ext cx="3505200" cy="523220"/>
          </a:xfrm>
          <a:prstGeom prst="rect">
            <a:avLst/>
          </a:prstGeom>
          <a:noFill/>
        </p:spPr>
        <p:txBody>
          <a:bodyPr wrap="square" rtlCol="0">
            <a:spAutoFit/>
          </a:bodyPr>
          <a:lstStyle/>
          <a:p>
            <a:r>
              <a:rPr lang="en-US" sz="2800" b="1" dirty="0">
                <a:solidFill>
                  <a:srgbClr val="FFC000"/>
                </a:solidFill>
                <a:latin typeface="Arial" pitchFamily="34" charset="0"/>
                <a:cs typeface="Arial" pitchFamily="34" charset="0"/>
              </a:rPr>
              <a:t>Table of Contents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F95AE-B070-EDF4-B80E-B3EC6DF5F3E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5CDFC04-9242-C2C9-55DD-8C01CD08F2A7}"/>
              </a:ext>
            </a:extLst>
          </p:cNvPr>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a:extLst>
              <a:ext uri="{FF2B5EF4-FFF2-40B4-BE49-F238E27FC236}">
                <a16:creationId xmlns:a16="http://schemas.microsoft.com/office/drawing/2014/main" id="{6834C67F-19B1-CD58-3386-928E6DCCD905}"/>
              </a:ext>
            </a:extLst>
          </p:cNvPr>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Common Carbohydrates</a:t>
            </a:r>
          </a:p>
        </p:txBody>
      </p:sp>
      <p:sp>
        <p:nvSpPr>
          <p:cNvPr id="3" name="Rectangle 13">
            <a:extLst>
              <a:ext uri="{FF2B5EF4-FFF2-40B4-BE49-F238E27FC236}">
                <a16:creationId xmlns:a16="http://schemas.microsoft.com/office/drawing/2014/main" id="{D09EBA97-521D-66D2-5D7D-7ADB2265F7C6}"/>
              </a:ext>
            </a:extLst>
          </p:cNvPr>
          <p:cNvSpPr>
            <a:spLocks noChangeArrowheads="1"/>
          </p:cNvSpPr>
          <p:nvPr/>
        </p:nvSpPr>
        <p:spPr bwMode="auto">
          <a:xfrm>
            <a:off x="228600" y="982489"/>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Glucose</a:t>
            </a:r>
            <a:endParaRPr lang="en-US" sz="2400" b="1" dirty="0">
              <a:solidFill>
                <a:schemeClr val="bg1"/>
              </a:solidFill>
            </a:endParaRPr>
          </a:p>
        </p:txBody>
      </p:sp>
      <p:sp>
        <p:nvSpPr>
          <p:cNvPr id="8" name="Rectangle 7">
            <a:extLst>
              <a:ext uri="{FF2B5EF4-FFF2-40B4-BE49-F238E27FC236}">
                <a16:creationId xmlns:a16="http://schemas.microsoft.com/office/drawing/2014/main" id="{5393148F-8A6A-3CAF-E8CC-A26BC06B9DDA}"/>
              </a:ext>
            </a:extLst>
          </p:cNvPr>
          <p:cNvSpPr/>
          <p:nvPr/>
        </p:nvSpPr>
        <p:spPr>
          <a:xfrm>
            <a:off x="264736" y="2089543"/>
            <a:ext cx="8229600" cy="577850"/>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Fermentation is another important chemical property.</a:t>
            </a:r>
          </a:p>
        </p:txBody>
      </p:sp>
      <p:pic>
        <p:nvPicPr>
          <p:cNvPr id="13" name="Picture 12">
            <a:extLst>
              <a:ext uri="{FF2B5EF4-FFF2-40B4-BE49-F238E27FC236}">
                <a16:creationId xmlns:a16="http://schemas.microsoft.com/office/drawing/2014/main" id="{41B13D4B-81F5-B3CE-7FCD-F612C5AB2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71" y="1680804"/>
            <a:ext cx="4280054" cy="528996"/>
          </a:xfrm>
          <a:prstGeom prst="rect">
            <a:avLst/>
          </a:prstGeom>
        </p:spPr>
      </p:pic>
      <p:sp>
        <p:nvSpPr>
          <p:cNvPr id="2" name="Rectangle 13">
            <a:extLst>
              <a:ext uri="{FF2B5EF4-FFF2-40B4-BE49-F238E27FC236}">
                <a16:creationId xmlns:a16="http://schemas.microsoft.com/office/drawing/2014/main" id="{802CCD13-683A-966D-741E-0EA201F34B82}"/>
              </a:ext>
            </a:extLst>
          </p:cNvPr>
          <p:cNvSpPr>
            <a:spLocks noChangeArrowheads="1"/>
          </p:cNvSpPr>
          <p:nvPr/>
        </p:nvSpPr>
        <p:spPr bwMode="auto">
          <a:xfrm>
            <a:off x="304800" y="2945823"/>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2. Fructose</a:t>
            </a:r>
            <a:endParaRPr lang="en-US" sz="2400" b="1" dirty="0">
              <a:solidFill>
                <a:schemeClr val="bg1"/>
              </a:solidFill>
            </a:endParaRPr>
          </a:p>
        </p:txBody>
      </p:sp>
      <p:sp>
        <p:nvSpPr>
          <p:cNvPr id="6" name="Rectangle 5">
            <a:extLst>
              <a:ext uri="{FF2B5EF4-FFF2-40B4-BE49-F238E27FC236}">
                <a16:creationId xmlns:a16="http://schemas.microsoft.com/office/drawing/2014/main" id="{58D0EB18-6E3A-2E08-AA9B-2F5E9D8339E4}"/>
              </a:ext>
            </a:extLst>
          </p:cNvPr>
          <p:cNvSpPr/>
          <p:nvPr/>
        </p:nvSpPr>
        <p:spPr>
          <a:xfrm>
            <a:off x="2142134" y="2926969"/>
            <a:ext cx="6478275" cy="3901837"/>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Produced by photosynthesis, found in fruits, grape and honey, crystalline sweet substance, and well soluble in water, 1.5 times sweeter than sugar and 3 times sweeter than glucose.</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It is easily digested by body. </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Has molecular formula of C</a:t>
            </a:r>
            <a:r>
              <a:rPr lang="en-US" sz="2400" baseline="-25000" dirty="0">
                <a:solidFill>
                  <a:schemeClr val="bg1"/>
                </a:solidFill>
                <a:latin typeface="Arial" pitchFamily="34" charset="0"/>
                <a:cs typeface="Arial" pitchFamily="34" charset="0"/>
                <a:sym typeface="Symbol" pitchFamily="18" charset="2"/>
              </a:rPr>
              <a:t>6</a:t>
            </a:r>
            <a:r>
              <a:rPr lang="en-US" sz="2400" dirty="0">
                <a:solidFill>
                  <a:schemeClr val="bg1"/>
                </a:solidFill>
                <a:latin typeface="Arial" pitchFamily="34" charset="0"/>
                <a:cs typeface="Arial" pitchFamily="34" charset="0"/>
                <a:sym typeface="Symbol" pitchFamily="18" charset="2"/>
              </a:rPr>
              <a:t>H</a:t>
            </a:r>
            <a:r>
              <a:rPr lang="en-US" sz="2400" baseline="-25000" dirty="0">
                <a:solidFill>
                  <a:schemeClr val="bg1"/>
                </a:solidFill>
                <a:latin typeface="Arial" pitchFamily="34" charset="0"/>
                <a:cs typeface="Arial" pitchFamily="34" charset="0"/>
                <a:sym typeface="Symbol" pitchFamily="18" charset="2"/>
              </a:rPr>
              <a:t>12</a:t>
            </a:r>
            <a:r>
              <a:rPr lang="en-US" sz="2400" dirty="0">
                <a:solidFill>
                  <a:schemeClr val="bg1"/>
                </a:solidFill>
                <a:latin typeface="Arial" pitchFamily="34" charset="0"/>
                <a:cs typeface="Arial" pitchFamily="34" charset="0"/>
                <a:sym typeface="Symbol" pitchFamily="18" charset="2"/>
              </a:rPr>
              <a:t>O</a:t>
            </a:r>
            <a:r>
              <a:rPr lang="en-US" sz="2400" baseline="-25000" dirty="0">
                <a:solidFill>
                  <a:schemeClr val="bg1"/>
                </a:solidFill>
                <a:latin typeface="Arial" pitchFamily="34" charset="0"/>
                <a:cs typeface="Arial" pitchFamily="34" charset="0"/>
                <a:sym typeface="Symbol" pitchFamily="18" charset="2"/>
              </a:rPr>
              <a:t>6</a:t>
            </a:r>
            <a:r>
              <a:rPr lang="en-US" sz="2400" dirty="0">
                <a:solidFill>
                  <a:schemeClr val="bg1"/>
                </a:solidFill>
                <a:latin typeface="Arial" pitchFamily="34" charset="0"/>
                <a:cs typeface="Arial" pitchFamily="34" charset="0"/>
                <a:sym typeface="Symbol" pitchFamily="18" charset="2"/>
              </a:rPr>
              <a:t>, isomer of glucose. </a:t>
            </a:r>
          </a:p>
        </p:txBody>
      </p:sp>
      <p:pic>
        <p:nvPicPr>
          <p:cNvPr id="9" name="Picture 8">
            <a:extLst>
              <a:ext uri="{FF2B5EF4-FFF2-40B4-BE49-F238E27FC236}">
                <a16:creationId xmlns:a16="http://schemas.microsoft.com/office/drawing/2014/main" id="{B6D92189-1EB0-E7CB-E66C-E9245B0EE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70" y="3737317"/>
            <a:ext cx="1271429" cy="2830443"/>
          </a:xfrm>
          <a:prstGeom prst="rect">
            <a:avLst/>
          </a:prstGeom>
        </p:spPr>
      </p:pic>
    </p:spTree>
    <p:extLst>
      <p:ext uri="{BB962C8B-B14F-4D97-AF65-F5344CB8AC3E}">
        <p14:creationId xmlns:p14="http://schemas.microsoft.com/office/powerpoint/2010/main" val="135276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90600"/>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a:t>
            </a:r>
            <a:r>
              <a:rPr lang="en-US" sz="2400" b="1" dirty="0" err="1">
                <a:solidFill>
                  <a:srgbClr val="FFC000"/>
                </a:solidFill>
                <a:latin typeface="Arial" pitchFamily="34" charset="0"/>
                <a:cs typeface="Arial" pitchFamily="34" charset="0"/>
              </a:rPr>
              <a:t>Monosaccharides</a:t>
            </a:r>
            <a:endParaRPr lang="en-US" sz="2400" b="1" dirty="0">
              <a:solidFill>
                <a:schemeClr val="bg1"/>
              </a:solidFill>
            </a:endParaRPr>
          </a:p>
        </p:txBody>
      </p:sp>
      <p:sp>
        <p:nvSpPr>
          <p:cNvPr id="9" name="Rectangle 8"/>
          <p:cNvSpPr/>
          <p:nvPr/>
        </p:nvSpPr>
        <p:spPr>
          <a:xfrm>
            <a:off x="152400" y="1735753"/>
            <a:ext cx="8839200" cy="4893647"/>
          </a:xfrm>
          <a:prstGeom prst="rect">
            <a:avLst/>
          </a:prstGeom>
        </p:spPr>
        <p:txBody>
          <a:bodyPr wrap="square">
            <a:spAutoFit/>
          </a:bodyPr>
          <a:lstStyle/>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Number of carbon atoms in the structure </a:t>
            </a:r>
          </a:p>
          <a:p>
            <a:pPr>
              <a:lnSpc>
                <a:spcPct val="150000"/>
              </a:lnSpc>
              <a:spcBef>
                <a:spcPct val="20000"/>
              </a:spcBef>
              <a:buClr>
                <a:srgbClr val="FFC000"/>
              </a:buClr>
              <a:tabLst>
                <a:tab pos="0" algn="l"/>
                <a:tab pos="114300" algn="l"/>
              </a:tabLst>
            </a:pPr>
            <a:r>
              <a:rPr lang="en-US" sz="2400" dirty="0">
                <a:solidFill>
                  <a:schemeClr val="bg1"/>
                </a:solidFill>
                <a:latin typeface="Arial" pitchFamily="34" charset="0"/>
                <a:cs typeface="Arial" pitchFamily="34" charset="0"/>
              </a:rPr>
              <a:t>of a monosaccharide varies 2-9.</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They cannot be hydrolyzed.</a:t>
            </a:r>
          </a:p>
          <a:p>
            <a:pPr>
              <a:buClr>
                <a:srgbClr val="FFC000"/>
              </a:buClr>
              <a:buFontTx/>
              <a:buChar char="•"/>
              <a:tabLst>
                <a:tab pos="0" algn="l"/>
                <a:tab pos="114300" algn="l"/>
              </a:tabLst>
            </a:pPr>
            <a:r>
              <a:rPr lang="en-US" sz="2400" dirty="0">
                <a:solidFill>
                  <a:schemeClr val="bg1"/>
                </a:solidFill>
                <a:latin typeface="Arial" pitchFamily="34" charset="0"/>
                <a:cs typeface="Arial" pitchFamily="34" charset="0"/>
              </a:rPr>
              <a:t> Glucose is a well-known monosaccharide. It is the energy source of living organisms, stored in liver and muscles, found in grape and honey.</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They are white crystalline, soluble in water, </a:t>
            </a:r>
          </a:p>
          <a:p>
            <a:pPr>
              <a:lnSpc>
                <a:spcPct val="150000"/>
              </a:lnSpc>
              <a:spcBef>
                <a:spcPct val="20000"/>
              </a:spcBef>
              <a:buClr>
                <a:srgbClr val="FFC000"/>
              </a:buClr>
              <a:tabLst>
                <a:tab pos="0" algn="l"/>
                <a:tab pos="114300" algn="l"/>
              </a:tabLst>
            </a:pPr>
            <a:r>
              <a:rPr lang="en-US" sz="2400" dirty="0">
                <a:solidFill>
                  <a:schemeClr val="bg1"/>
                </a:solidFill>
                <a:latin typeface="Arial" pitchFamily="34" charset="0"/>
                <a:cs typeface="Arial" pitchFamily="34" charset="0"/>
              </a:rPr>
              <a:t>and sweet compounds.</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They have optical activity.</a:t>
            </a:r>
          </a:p>
        </p:txBody>
      </p:sp>
      <p:pic>
        <p:nvPicPr>
          <p:cNvPr id="297991" name="Picture 7" descr="http://www.theworldwidewine.com/Varieties/sauvignon_blanc_white_grape_variety.jpg"/>
          <p:cNvPicPr>
            <a:picLocks noChangeAspect="1" noChangeArrowheads="1"/>
          </p:cNvPicPr>
          <p:nvPr/>
        </p:nvPicPr>
        <p:blipFill>
          <a:blip r:embed="rId2"/>
          <a:srcRect/>
          <a:stretch>
            <a:fillRect/>
          </a:stretch>
        </p:blipFill>
        <p:spPr bwMode="auto">
          <a:xfrm>
            <a:off x="6705600" y="995825"/>
            <a:ext cx="1612900" cy="2433175"/>
          </a:xfrm>
          <a:prstGeom prst="rect">
            <a:avLst/>
          </a:prstGeom>
          <a:noFill/>
        </p:spPr>
      </p:pic>
      <p:pic>
        <p:nvPicPr>
          <p:cNvPr id="297993" name="Picture 9" descr="http://www.jerusalembaskets.com/images/large/honey_james_theme.jpg"/>
          <p:cNvPicPr>
            <a:picLocks noChangeAspect="1" noChangeArrowheads="1"/>
          </p:cNvPicPr>
          <p:nvPr/>
        </p:nvPicPr>
        <p:blipFill>
          <a:blip r:embed="rId3"/>
          <a:srcRect/>
          <a:stretch>
            <a:fillRect/>
          </a:stretch>
        </p:blipFill>
        <p:spPr bwMode="auto">
          <a:xfrm>
            <a:off x="6553200" y="4648200"/>
            <a:ext cx="1981200" cy="19812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90600"/>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a:t>
            </a:r>
            <a:r>
              <a:rPr lang="en-US" sz="2400" b="1" dirty="0" err="1">
                <a:solidFill>
                  <a:srgbClr val="FFC000"/>
                </a:solidFill>
                <a:latin typeface="Arial" pitchFamily="34" charset="0"/>
                <a:cs typeface="Arial" pitchFamily="34" charset="0"/>
              </a:rPr>
              <a:t>Monosaccharides</a:t>
            </a:r>
            <a:endParaRPr lang="en-US" sz="2400" b="1" dirty="0">
              <a:solidFill>
                <a:schemeClr val="bg1"/>
              </a:solidFill>
            </a:endParaRPr>
          </a:p>
        </p:txBody>
      </p:sp>
      <p:pic>
        <p:nvPicPr>
          <p:cNvPr id="299010" name="Picture 2" descr="http://www.hielscher.com/image/honey_composition_p0500.jpg"/>
          <p:cNvPicPr>
            <a:picLocks noChangeAspect="1" noChangeArrowheads="1"/>
          </p:cNvPicPr>
          <p:nvPr/>
        </p:nvPicPr>
        <p:blipFill>
          <a:blip r:embed="rId2"/>
          <a:srcRect/>
          <a:stretch>
            <a:fillRect/>
          </a:stretch>
        </p:blipFill>
        <p:spPr bwMode="auto">
          <a:xfrm>
            <a:off x="4724400" y="1066800"/>
            <a:ext cx="4229100" cy="3171825"/>
          </a:xfrm>
          <a:prstGeom prst="rect">
            <a:avLst/>
          </a:prstGeom>
          <a:noFill/>
        </p:spPr>
      </p:pic>
      <p:sp>
        <p:nvSpPr>
          <p:cNvPr id="10" name="Rectangle 9"/>
          <p:cNvSpPr/>
          <p:nvPr/>
        </p:nvSpPr>
        <p:spPr>
          <a:xfrm>
            <a:off x="228600" y="1674674"/>
            <a:ext cx="4343400" cy="1754326"/>
          </a:xfrm>
          <a:prstGeom prst="rect">
            <a:avLst/>
          </a:prstGeom>
        </p:spPr>
        <p:txBody>
          <a:bodyPr wrap="square">
            <a:spAutoFit/>
          </a:bodyPr>
          <a:lstStyle/>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When monosaccharide is dissolved in water it forms cyclic monosaccharide.  </a:t>
            </a:r>
          </a:p>
        </p:txBody>
      </p:sp>
      <p:graphicFrame>
        <p:nvGraphicFramePr>
          <p:cNvPr id="299011" name="Object 5"/>
          <p:cNvGraphicFramePr>
            <a:graphicFrameLocks noChangeAspect="1"/>
          </p:cNvGraphicFramePr>
          <p:nvPr/>
        </p:nvGraphicFramePr>
        <p:xfrm>
          <a:off x="165100" y="3733800"/>
          <a:ext cx="5168900" cy="2900363"/>
        </p:xfrm>
        <a:graphic>
          <a:graphicData uri="http://schemas.openxmlformats.org/presentationml/2006/ole">
            <mc:AlternateContent xmlns:mc="http://schemas.openxmlformats.org/markup-compatibility/2006">
              <mc:Choice xmlns:v="urn:schemas-microsoft-com:vml" Requires="v">
                <p:oleObj name="CS ChemDraw Drawing" r:id="rId3" imgW="2918160" imgH="1636200" progId="ChemDraw.Document.6.0">
                  <p:embed/>
                </p:oleObj>
              </mc:Choice>
              <mc:Fallback>
                <p:oleObj name="CS ChemDraw Drawing" r:id="rId3" imgW="2918160" imgH="1636200" progId="ChemDraw.Document.6.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3733800"/>
                        <a:ext cx="5168900" cy="2900363"/>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pic>
        <p:nvPicPr>
          <p:cNvPr id="299013" name="Picture 5" descr="http://www.dorsetblueberry.co.uk/media/gbu0/cat/strawberry.jpg"/>
          <p:cNvPicPr>
            <a:picLocks noChangeAspect="1" noChangeArrowheads="1"/>
          </p:cNvPicPr>
          <p:nvPr/>
        </p:nvPicPr>
        <p:blipFill>
          <a:blip r:embed="rId5"/>
          <a:srcRect/>
          <a:stretch>
            <a:fillRect/>
          </a:stretch>
        </p:blipFill>
        <p:spPr bwMode="auto">
          <a:xfrm>
            <a:off x="6019800" y="4664075"/>
            <a:ext cx="1969645" cy="188912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90600"/>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a:t>
            </a:r>
            <a:r>
              <a:rPr lang="en-US" sz="2400" b="1" dirty="0" err="1">
                <a:solidFill>
                  <a:srgbClr val="FFC000"/>
                </a:solidFill>
                <a:latin typeface="Arial" pitchFamily="34" charset="0"/>
                <a:cs typeface="Arial" pitchFamily="34" charset="0"/>
              </a:rPr>
              <a:t>Monosaccharides</a:t>
            </a:r>
            <a:endParaRPr lang="en-US" sz="2400" b="1" dirty="0">
              <a:solidFill>
                <a:schemeClr val="bg1"/>
              </a:solidFill>
            </a:endParaRPr>
          </a:p>
        </p:txBody>
      </p:sp>
      <p:sp>
        <p:nvSpPr>
          <p:cNvPr id="10" name="Rectangle 9"/>
          <p:cNvSpPr/>
          <p:nvPr/>
        </p:nvSpPr>
        <p:spPr>
          <a:xfrm>
            <a:off x="228600" y="1563469"/>
            <a:ext cx="8534400" cy="646331"/>
          </a:xfrm>
          <a:prstGeom prst="rect">
            <a:avLst/>
          </a:prstGeom>
        </p:spPr>
        <p:txBody>
          <a:bodyPr wrap="square">
            <a:spAutoFit/>
          </a:bodyPr>
          <a:lstStyle/>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Tollens</a:t>
            </a:r>
            <a:r>
              <a:rPr lang="en-US" sz="2400" dirty="0">
                <a:solidFill>
                  <a:schemeClr val="bg1"/>
                </a:solidFill>
                <a:latin typeface="Arial" pitchFamily="34" charset="0"/>
                <a:cs typeface="Arial" pitchFamily="34" charset="0"/>
              </a:rPr>
              <a:t>’ and Fehling’s reagents oxidize </a:t>
            </a:r>
            <a:r>
              <a:rPr lang="en-US" sz="2400" dirty="0" err="1">
                <a:solidFill>
                  <a:schemeClr val="bg1"/>
                </a:solidFill>
                <a:latin typeface="Arial" pitchFamily="34" charset="0"/>
                <a:cs typeface="Arial" pitchFamily="34" charset="0"/>
              </a:rPr>
              <a:t>monosaccharides</a:t>
            </a:r>
            <a:r>
              <a:rPr lang="en-US" sz="2400" dirty="0">
                <a:solidFill>
                  <a:schemeClr val="bg1"/>
                </a:solidFill>
                <a:latin typeface="Arial" pitchFamily="34" charset="0"/>
                <a:cs typeface="Arial" pitchFamily="34" charset="0"/>
              </a:rPr>
              <a:t>. </a:t>
            </a:r>
          </a:p>
        </p:txBody>
      </p:sp>
      <p:graphicFrame>
        <p:nvGraphicFramePr>
          <p:cNvPr id="300035" name="Object 8"/>
          <p:cNvGraphicFramePr>
            <a:graphicFrameLocks noChangeAspect="1"/>
          </p:cNvGraphicFramePr>
          <p:nvPr/>
        </p:nvGraphicFramePr>
        <p:xfrm>
          <a:off x="152400" y="2232025"/>
          <a:ext cx="8880475" cy="3787775"/>
        </p:xfrm>
        <a:graphic>
          <a:graphicData uri="http://schemas.openxmlformats.org/presentationml/2006/ole">
            <mc:AlternateContent xmlns:mc="http://schemas.openxmlformats.org/markup-compatibility/2006">
              <mc:Choice xmlns:v="urn:schemas-microsoft-com:vml" Requires="v">
                <p:oleObj name="CS ChemDraw Drawing" r:id="rId2" imgW="4331520" imgH="1848600" progId="ChemDraw.Document.6.0">
                  <p:embed/>
                </p:oleObj>
              </mc:Choice>
              <mc:Fallback>
                <p:oleObj name="CS ChemDraw Drawing" r:id="rId2" imgW="4331520" imgH="1848600" progId="ChemDraw.Document.6.0">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32025"/>
                        <a:ext cx="8880475" cy="3787775"/>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90600"/>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a:t>
            </a:r>
            <a:r>
              <a:rPr lang="en-US" sz="2400" b="1" dirty="0" err="1">
                <a:solidFill>
                  <a:srgbClr val="FFC000"/>
                </a:solidFill>
                <a:latin typeface="Arial" pitchFamily="34" charset="0"/>
                <a:cs typeface="Arial" pitchFamily="34" charset="0"/>
              </a:rPr>
              <a:t>Monosaccharides</a:t>
            </a:r>
            <a:endParaRPr lang="en-US" sz="2400" b="1" dirty="0">
              <a:solidFill>
                <a:schemeClr val="bg1"/>
              </a:solidFill>
            </a:endParaRPr>
          </a:p>
        </p:txBody>
      </p:sp>
      <p:sp>
        <p:nvSpPr>
          <p:cNvPr id="10" name="Rectangle 9"/>
          <p:cNvSpPr/>
          <p:nvPr/>
        </p:nvSpPr>
        <p:spPr>
          <a:xfrm>
            <a:off x="228600" y="1563469"/>
            <a:ext cx="8534400" cy="586699"/>
          </a:xfrm>
          <a:prstGeom prst="rect">
            <a:avLst/>
          </a:prstGeom>
        </p:spPr>
        <p:txBody>
          <a:bodyPr wrap="square">
            <a:spAutoFit/>
          </a:bodyPr>
          <a:lstStyle/>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Ketoses also reduce both Fehling’s and </a:t>
            </a:r>
            <a:r>
              <a:rPr lang="en-US" sz="2400" dirty="0" err="1">
                <a:solidFill>
                  <a:schemeClr val="bg1"/>
                </a:solidFill>
                <a:latin typeface="Arial" pitchFamily="34" charset="0"/>
                <a:cs typeface="Arial" pitchFamily="34" charset="0"/>
              </a:rPr>
              <a:t>Tollens</a:t>
            </a:r>
            <a:r>
              <a:rPr lang="en-US" sz="2400" dirty="0">
                <a:solidFill>
                  <a:schemeClr val="bg1"/>
                </a:solidFill>
                <a:latin typeface="Arial" pitchFamily="34" charset="0"/>
                <a:cs typeface="Arial" pitchFamily="34" charset="0"/>
              </a:rPr>
              <a:t>’ reagents. </a:t>
            </a:r>
          </a:p>
        </p:txBody>
      </p:sp>
      <p:graphicFrame>
        <p:nvGraphicFramePr>
          <p:cNvPr id="302083" name="Object 11"/>
          <p:cNvGraphicFramePr>
            <a:graphicFrameLocks noChangeAspect="1"/>
          </p:cNvGraphicFramePr>
          <p:nvPr/>
        </p:nvGraphicFramePr>
        <p:xfrm>
          <a:off x="258762" y="2286000"/>
          <a:ext cx="8656638" cy="4022725"/>
        </p:xfrm>
        <a:graphic>
          <a:graphicData uri="http://schemas.openxmlformats.org/presentationml/2006/ole">
            <mc:AlternateContent xmlns:mc="http://schemas.openxmlformats.org/markup-compatibility/2006">
              <mc:Choice xmlns:v="urn:schemas-microsoft-com:vml" Requires="v">
                <p:oleObj name="CS ChemDraw Drawing" r:id="rId2" imgW="4181400" imgH="1944360" progId="ChemDraw.Document.6.0">
                  <p:embed/>
                </p:oleObj>
              </mc:Choice>
              <mc:Fallback>
                <p:oleObj name="CS ChemDraw Drawing" r:id="rId2" imgW="4181400" imgH="1944360" progId="ChemDraw.Document.6.0">
                  <p:embed/>
                  <p:pic>
                    <p:nvPicPr>
                      <p:cNvPr id="0"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2" y="2286000"/>
                        <a:ext cx="8656638" cy="4022725"/>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90600"/>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a:t>
            </a:r>
            <a:r>
              <a:rPr lang="en-US" sz="2400" b="1" dirty="0" err="1">
                <a:solidFill>
                  <a:srgbClr val="FFC000"/>
                </a:solidFill>
                <a:latin typeface="Arial" pitchFamily="34" charset="0"/>
                <a:cs typeface="Arial" pitchFamily="34" charset="0"/>
              </a:rPr>
              <a:t>Monosaccharides</a:t>
            </a:r>
            <a:endParaRPr lang="en-US" sz="2400" b="1" dirty="0">
              <a:solidFill>
                <a:schemeClr val="bg1"/>
              </a:solidFill>
            </a:endParaRPr>
          </a:p>
        </p:txBody>
      </p:sp>
      <p:sp>
        <p:nvSpPr>
          <p:cNvPr id="10" name="Rectangle 9"/>
          <p:cNvSpPr/>
          <p:nvPr/>
        </p:nvSpPr>
        <p:spPr>
          <a:xfrm>
            <a:off x="228600" y="1447800"/>
            <a:ext cx="8763000" cy="1131848"/>
          </a:xfrm>
          <a:prstGeom prst="rect">
            <a:avLst/>
          </a:prstGeom>
        </p:spPr>
        <p:txBody>
          <a:bodyPr wrap="square">
            <a:spAutoFit/>
          </a:bodyPr>
          <a:lstStyle/>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Aldehyde</a:t>
            </a:r>
            <a:r>
              <a:rPr lang="en-US" sz="2400" dirty="0">
                <a:solidFill>
                  <a:schemeClr val="bg1"/>
                </a:solidFill>
                <a:latin typeface="Arial" pitchFamily="34" charset="0"/>
                <a:cs typeface="Arial" pitchFamily="34" charset="0"/>
              </a:rPr>
              <a:t> and </a:t>
            </a:r>
            <a:r>
              <a:rPr lang="en-US" sz="2400" dirty="0" err="1">
                <a:solidFill>
                  <a:schemeClr val="bg1"/>
                </a:solidFill>
                <a:latin typeface="Arial" pitchFamily="34" charset="0"/>
                <a:cs typeface="Arial" pitchFamily="34" charset="0"/>
              </a:rPr>
              <a:t>ketone</a:t>
            </a:r>
            <a:r>
              <a:rPr lang="en-US" sz="2400" dirty="0">
                <a:solidFill>
                  <a:schemeClr val="bg1"/>
                </a:solidFill>
                <a:latin typeface="Arial" pitchFamily="34" charset="0"/>
                <a:cs typeface="Arial" pitchFamily="34" charset="0"/>
              </a:rPr>
              <a:t> groups can be reduced by strong reducing agents.</a:t>
            </a:r>
          </a:p>
        </p:txBody>
      </p:sp>
      <p:graphicFrame>
        <p:nvGraphicFramePr>
          <p:cNvPr id="303107" name="Object 5"/>
          <p:cNvGraphicFramePr>
            <a:graphicFrameLocks noChangeAspect="1"/>
          </p:cNvGraphicFramePr>
          <p:nvPr/>
        </p:nvGraphicFramePr>
        <p:xfrm>
          <a:off x="736600" y="2508250"/>
          <a:ext cx="6273800" cy="4194175"/>
        </p:xfrm>
        <a:graphic>
          <a:graphicData uri="http://schemas.openxmlformats.org/presentationml/2006/ole">
            <mc:AlternateContent xmlns:mc="http://schemas.openxmlformats.org/markup-compatibility/2006">
              <mc:Choice xmlns:v="urn:schemas-microsoft-com:vml" Requires="v">
                <p:oleObj name="CS ChemDraw Drawing" r:id="rId2" imgW="2961720" imgH="1977840" progId="ChemDraw.Document.6.0">
                  <p:embed/>
                </p:oleObj>
              </mc:Choice>
              <mc:Fallback>
                <p:oleObj name="CS ChemDraw Drawing" r:id="rId2" imgW="2961720" imgH="1977840" progId="ChemDraw.Document.6.0">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2508250"/>
                        <a:ext cx="6273800" cy="4194175"/>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90600"/>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a:t>
            </a:r>
            <a:r>
              <a:rPr lang="en-US" sz="2400" b="1" dirty="0" err="1">
                <a:solidFill>
                  <a:srgbClr val="FFC000"/>
                </a:solidFill>
                <a:latin typeface="Arial" pitchFamily="34" charset="0"/>
                <a:cs typeface="Arial" pitchFamily="34" charset="0"/>
              </a:rPr>
              <a:t>Monosaccharides</a:t>
            </a:r>
            <a:endParaRPr lang="en-US" sz="2400" b="1"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90600"/>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2. Disaccharides</a:t>
            </a:r>
            <a:endParaRPr lang="en-US" sz="2400" b="1" dirty="0">
              <a:solidFill>
                <a:schemeClr val="bg1"/>
              </a:solidFill>
            </a:endParaRPr>
          </a:p>
        </p:txBody>
      </p:sp>
      <p:sp>
        <p:nvSpPr>
          <p:cNvPr id="6" name="Rectangle 5"/>
          <p:cNvSpPr/>
          <p:nvPr/>
        </p:nvSpPr>
        <p:spPr>
          <a:xfrm>
            <a:off x="152400" y="1410355"/>
            <a:ext cx="8915400" cy="5447645"/>
          </a:xfrm>
          <a:prstGeom prst="rect">
            <a:avLst/>
          </a:prstGeom>
        </p:spPr>
        <p:txBody>
          <a:bodyPr wrap="square">
            <a:spAutoFit/>
          </a:bodyPr>
          <a:lstStyle/>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Condensation compounds derived by elimination of a water molecule from two  monosaccharide molecules are called </a:t>
            </a:r>
            <a:r>
              <a:rPr lang="en-US" sz="2400" dirty="0">
                <a:solidFill>
                  <a:srgbClr val="FFC000"/>
                </a:solidFill>
                <a:latin typeface="Arial" pitchFamily="34" charset="0"/>
                <a:cs typeface="Arial" pitchFamily="34" charset="0"/>
              </a:rPr>
              <a:t>disaccharides</a:t>
            </a:r>
            <a:r>
              <a:rPr lang="en-US" sz="2400" dirty="0">
                <a:solidFill>
                  <a:schemeClr val="bg1"/>
                </a:solidFill>
                <a:latin typeface="Arial" pitchFamily="34" charset="0"/>
                <a:cs typeface="Arial" pitchFamily="34" charset="0"/>
              </a:rPr>
              <a:t>.</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C</a:t>
            </a:r>
            <a:r>
              <a:rPr lang="en-US" sz="2400" baseline="-25000" dirty="0">
                <a:solidFill>
                  <a:schemeClr val="bg1"/>
                </a:solidFill>
                <a:latin typeface="Arial" pitchFamily="34" charset="0"/>
                <a:cs typeface="Arial" pitchFamily="34" charset="0"/>
              </a:rPr>
              <a:t>12</a:t>
            </a:r>
            <a:r>
              <a:rPr lang="en-US" sz="2400" dirty="0">
                <a:solidFill>
                  <a:schemeClr val="bg1"/>
                </a:solidFill>
                <a:latin typeface="Arial" pitchFamily="34" charset="0"/>
                <a:cs typeface="Arial" pitchFamily="34" charset="0"/>
              </a:rPr>
              <a:t>H</a:t>
            </a:r>
            <a:r>
              <a:rPr lang="en-US" sz="2400" baseline="-25000" dirty="0">
                <a:solidFill>
                  <a:schemeClr val="bg1"/>
                </a:solidFill>
                <a:latin typeface="Arial" pitchFamily="34" charset="0"/>
                <a:cs typeface="Arial" pitchFamily="34" charset="0"/>
              </a:rPr>
              <a:t>22</a:t>
            </a:r>
            <a:r>
              <a:rPr lang="en-US" sz="2400" dirty="0">
                <a:solidFill>
                  <a:schemeClr val="bg1"/>
                </a:solidFill>
                <a:latin typeface="Arial" pitchFamily="34" charset="0"/>
                <a:cs typeface="Arial" pitchFamily="34" charset="0"/>
              </a:rPr>
              <a:t>O</a:t>
            </a:r>
            <a:r>
              <a:rPr lang="en-US" sz="2400" baseline="-25000" dirty="0">
                <a:solidFill>
                  <a:schemeClr val="bg1"/>
                </a:solidFill>
                <a:latin typeface="Arial" pitchFamily="34" charset="0"/>
                <a:cs typeface="Arial" pitchFamily="34" charset="0"/>
              </a:rPr>
              <a:t>11</a:t>
            </a:r>
            <a:r>
              <a:rPr lang="en-US" sz="2400" dirty="0">
                <a:solidFill>
                  <a:schemeClr val="bg1"/>
                </a:solidFill>
                <a:latin typeface="Arial" pitchFamily="34" charset="0"/>
                <a:cs typeface="Arial" pitchFamily="34" charset="0"/>
              </a:rPr>
              <a:t> is general formula.</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White crystalline and sweet.</a:t>
            </a:r>
          </a:p>
          <a:p>
            <a:pPr>
              <a:lnSpc>
                <a:spcPct val="150000"/>
              </a:lnSpc>
              <a:spcBef>
                <a:spcPct val="20000"/>
              </a:spcBef>
              <a:buClr>
                <a:srgbClr val="FFC000"/>
              </a:buClr>
              <a:buFont typeface="Arial" pitchFamily="34" charset="0"/>
              <a:buChar char="•"/>
              <a:tabLst>
                <a:tab pos="0" algn="l"/>
                <a:tab pos="114300" algn="l"/>
              </a:tabLst>
            </a:pPr>
            <a:r>
              <a:rPr lang="en-US" sz="2400" dirty="0">
                <a:solidFill>
                  <a:schemeClr val="bg1"/>
                </a:solidFill>
                <a:latin typeface="Arial" pitchFamily="34" charset="0"/>
                <a:cs typeface="Arial" pitchFamily="34" charset="0"/>
              </a:rPr>
              <a:t> Rotate the plane-polarized light to right.</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Hydrolyze to form monosaccharides.</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Sucrose(table sugar, cane sugar or beet sugar), maltose (barley sugar), lactose, and cellobiose are natural disaccharides.</a:t>
            </a:r>
          </a:p>
        </p:txBody>
      </p:sp>
      <p:pic>
        <p:nvPicPr>
          <p:cNvPr id="306180" name="Picture 4" descr="http://class.fst.ohio-state.edu/FST605/images/Maltose.gif"/>
          <p:cNvPicPr>
            <a:picLocks noChangeAspect="1" noChangeArrowheads="1"/>
          </p:cNvPicPr>
          <p:nvPr/>
        </p:nvPicPr>
        <p:blipFill>
          <a:blip r:embed="rId2"/>
          <a:srcRect/>
          <a:stretch>
            <a:fillRect/>
          </a:stretch>
        </p:blipFill>
        <p:spPr bwMode="auto">
          <a:xfrm>
            <a:off x="5627577" y="2590800"/>
            <a:ext cx="3440223" cy="19812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14400"/>
            <a:ext cx="3581400" cy="1143070"/>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2. Disaccharides</a:t>
            </a:r>
          </a:p>
          <a:p>
            <a:pPr>
              <a:lnSpc>
                <a:spcPct val="150000"/>
              </a:lnSpc>
              <a:buClr>
                <a:srgbClr val="FFC000"/>
              </a:buClr>
            </a:pPr>
            <a:r>
              <a:rPr lang="en-US" sz="2400" i="1" dirty="0" err="1">
                <a:solidFill>
                  <a:srgbClr val="FFC000"/>
                </a:solidFill>
                <a:latin typeface="Arial" pitchFamily="34" charset="0"/>
                <a:cs typeface="Arial" pitchFamily="34" charset="0"/>
              </a:rPr>
              <a:t>Saccharose</a:t>
            </a:r>
            <a:r>
              <a:rPr lang="en-US" sz="2400" i="1" dirty="0">
                <a:solidFill>
                  <a:srgbClr val="FFC000"/>
                </a:solidFill>
                <a:latin typeface="Arial" pitchFamily="34" charset="0"/>
                <a:cs typeface="Arial" pitchFamily="34" charset="0"/>
              </a:rPr>
              <a:t> (Sucrose)</a:t>
            </a:r>
            <a:endParaRPr lang="en-US" sz="2400" i="1" dirty="0">
              <a:solidFill>
                <a:schemeClr val="bg1"/>
              </a:solidFill>
            </a:endParaRPr>
          </a:p>
        </p:txBody>
      </p:sp>
      <p:graphicFrame>
        <p:nvGraphicFramePr>
          <p:cNvPr id="307202" name="Object 8"/>
          <p:cNvGraphicFramePr>
            <a:graphicFrameLocks noChangeAspect="1"/>
          </p:cNvGraphicFramePr>
          <p:nvPr/>
        </p:nvGraphicFramePr>
        <p:xfrm>
          <a:off x="76200" y="3681061"/>
          <a:ext cx="6248400" cy="1195739"/>
        </p:xfrm>
        <a:graphic>
          <a:graphicData uri="http://schemas.openxmlformats.org/presentationml/2006/ole">
            <mc:AlternateContent xmlns:mc="http://schemas.openxmlformats.org/markup-compatibility/2006">
              <mc:Choice xmlns:v="urn:schemas-microsoft-com:vml" Requires="v">
                <p:oleObj name="CS ChemDraw Drawing" r:id="rId2" imgW="2757960" imgH="527400" progId="ChemDraw.Document.6.0">
                  <p:embed/>
                </p:oleObj>
              </mc:Choice>
              <mc:Fallback>
                <p:oleObj name="CS ChemDraw Drawing" r:id="rId2" imgW="2757960" imgH="527400" progId="ChemDraw.Document.6.0">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681061"/>
                        <a:ext cx="6248400" cy="1195739"/>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
        <p:nvSpPr>
          <p:cNvPr id="9" name="Rectangle 8"/>
          <p:cNvSpPr/>
          <p:nvPr/>
        </p:nvSpPr>
        <p:spPr>
          <a:xfrm>
            <a:off x="228600" y="1981200"/>
            <a:ext cx="5105400" cy="1754326"/>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It is prepared from sugar cane and beat, dissolves in water well and do</a:t>
            </a:r>
            <a:r>
              <a:rPr lang="tr-TR" sz="2400" dirty="0">
                <a:solidFill>
                  <a:schemeClr val="bg1"/>
                </a:solidFill>
                <a:latin typeface="Arial" pitchFamily="34" charset="0"/>
                <a:cs typeface="Arial" pitchFamily="34" charset="0"/>
              </a:rPr>
              <a:t>es</a:t>
            </a:r>
            <a:r>
              <a:rPr lang="en-US" sz="2400" dirty="0">
                <a:solidFill>
                  <a:schemeClr val="bg1"/>
                </a:solidFill>
                <a:latin typeface="Arial" pitchFamily="34" charset="0"/>
                <a:cs typeface="Arial" pitchFamily="34" charset="0"/>
              </a:rPr>
              <a:t> not react with oxidizing agents.</a:t>
            </a:r>
          </a:p>
        </p:txBody>
      </p:sp>
      <p:pic>
        <p:nvPicPr>
          <p:cNvPr id="307204" name="Picture 4" descr="http://upload.wikimedia.org/wikipedia/commons/thumb/b/b3/Sucrose-inkscape.svg/434px-Sucrose-inkscape.svg.png"/>
          <p:cNvPicPr>
            <a:picLocks noChangeAspect="1" noChangeArrowheads="1"/>
          </p:cNvPicPr>
          <p:nvPr/>
        </p:nvPicPr>
        <p:blipFill>
          <a:blip r:embed="rId4"/>
          <a:srcRect/>
          <a:stretch>
            <a:fillRect/>
          </a:stretch>
        </p:blipFill>
        <p:spPr bwMode="auto">
          <a:xfrm>
            <a:off x="5486400" y="1600200"/>
            <a:ext cx="3581400" cy="1839974"/>
          </a:xfrm>
          <a:prstGeom prst="rect">
            <a:avLst/>
          </a:prstGeom>
          <a:solidFill>
            <a:schemeClr val="bg1"/>
          </a:solidFill>
        </p:spPr>
      </p:pic>
      <p:pic>
        <p:nvPicPr>
          <p:cNvPr id="307206" name="Picture 6" descr="http://www.aboutfilter.com/diva_envitec/uploads/images/cut_sugarcane.jpg"/>
          <p:cNvPicPr>
            <a:picLocks noChangeAspect="1" noChangeArrowheads="1"/>
          </p:cNvPicPr>
          <p:nvPr/>
        </p:nvPicPr>
        <p:blipFill>
          <a:blip r:embed="rId5"/>
          <a:srcRect/>
          <a:stretch>
            <a:fillRect/>
          </a:stretch>
        </p:blipFill>
        <p:spPr bwMode="auto">
          <a:xfrm>
            <a:off x="6400800" y="3810000"/>
            <a:ext cx="2527300" cy="2803618"/>
          </a:xfrm>
          <a:prstGeom prst="rect">
            <a:avLst/>
          </a:prstGeom>
          <a:noFill/>
        </p:spPr>
      </p:pic>
      <p:pic>
        <p:nvPicPr>
          <p:cNvPr id="307210" name="Picture 10" descr="http://www.hermann-uwe.de/files/images/sugar.preview.jpg"/>
          <p:cNvPicPr>
            <a:picLocks noChangeAspect="1" noChangeArrowheads="1"/>
          </p:cNvPicPr>
          <p:nvPr/>
        </p:nvPicPr>
        <p:blipFill>
          <a:blip r:embed="rId6"/>
          <a:srcRect/>
          <a:stretch>
            <a:fillRect/>
          </a:stretch>
        </p:blipFill>
        <p:spPr bwMode="auto">
          <a:xfrm>
            <a:off x="1600200" y="4868396"/>
            <a:ext cx="2527300" cy="189547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14400"/>
            <a:ext cx="64770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2. Disaccharides, </a:t>
            </a:r>
            <a:r>
              <a:rPr lang="en-US" sz="2400" i="1" dirty="0" err="1">
                <a:solidFill>
                  <a:srgbClr val="FFC000"/>
                </a:solidFill>
                <a:latin typeface="Arial" pitchFamily="34" charset="0"/>
                <a:cs typeface="Arial" pitchFamily="34" charset="0"/>
              </a:rPr>
              <a:t>Saccharose</a:t>
            </a:r>
            <a:r>
              <a:rPr lang="en-US" sz="2400" i="1" dirty="0">
                <a:solidFill>
                  <a:srgbClr val="FFC000"/>
                </a:solidFill>
                <a:latin typeface="Arial" pitchFamily="34" charset="0"/>
                <a:cs typeface="Arial" pitchFamily="34" charset="0"/>
              </a:rPr>
              <a:t> (Sucrose)</a:t>
            </a:r>
            <a:endParaRPr lang="en-US" sz="2400" i="1" dirty="0">
              <a:solidFill>
                <a:schemeClr val="bg1"/>
              </a:solidFill>
            </a:endParaRPr>
          </a:p>
        </p:txBody>
      </p:sp>
      <p:pic>
        <p:nvPicPr>
          <p:cNvPr id="2" name="The reaction of sugar with H2SO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6002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useBgFill="1">
        <p:nvSpPr>
          <p:cNvPr id="8" name="TextBox 7"/>
          <p:cNvSpPr txBox="1"/>
          <p:nvPr/>
        </p:nvSpPr>
        <p:spPr>
          <a:xfrm>
            <a:off x="381000" y="1897082"/>
            <a:ext cx="4495800" cy="3970318"/>
          </a:xfrm>
          <a:prstGeom prst="rect">
            <a:avLst/>
          </a:prstGeom>
          <a:ln w="0" cap="rnd">
            <a:noFill/>
          </a:ln>
        </p:spPr>
        <p:txBody>
          <a:bodyPr wrap="square" rtlCol="0">
            <a:spAutoFit/>
          </a:bodyPr>
          <a:lstStyle/>
          <a:p>
            <a:pPr marL="342900" indent="-342900">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What are the energy sources</a:t>
            </a:r>
          </a:p>
          <a:p>
            <a:pPr marL="342900" indent="-342900">
              <a:lnSpc>
                <a:spcPct val="150000"/>
              </a:lnSpc>
              <a:buClr>
                <a:srgbClr val="FFC000"/>
              </a:buClr>
            </a:pPr>
            <a:r>
              <a:rPr lang="en-US" sz="2400" dirty="0">
                <a:solidFill>
                  <a:schemeClr val="bg1"/>
                </a:solidFill>
                <a:latin typeface="Arial" pitchFamily="34" charset="0"/>
                <a:cs typeface="Arial" pitchFamily="34" charset="0"/>
              </a:rPr>
              <a:t>of living beings?</a:t>
            </a:r>
          </a:p>
          <a:p>
            <a:pPr marL="342900" indent="-342900">
              <a:lnSpc>
                <a:spcPct val="150000"/>
              </a:lnSpc>
              <a:buClr>
                <a:srgbClr val="FFC000"/>
              </a:buClr>
            </a:pPr>
            <a:endParaRPr lang="en-US" sz="2400" dirty="0">
              <a:solidFill>
                <a:schemeClr val="bg1"/>
              </a:solidFill>
              <a:latin typeface="Arial" pitchFamily="34" charset="0"/>
              <a:cs typeface="Arial" pitchFamily="34" charset="0"/>
            </a:endParaRPr>
          </a:p>
          <a:p>
            <a:pPr marL="342900" indent="-342900">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How these sources are </a:t>
            </a:r>
          </a:p>
          <a:p>
            <a:pPr marL="342900" indent="-342900">
              <a:lnSpc>
                <a:spcPct val="150000"/>
              </a:lnSpc>
              <a:buClr>
                <a:srgbClr val="FFC000"/>
              </a:buClr>
            </a:pPr>
            <a:r>
              <a:rPr lang="en-US" sz="2400" dirty="0">
                <a:solidFill>
                  <a:schemeClr val="bg1"/>
                </a:solidFill>
                <a:latin typeface="Arial" pitchFamily="34" charset="0"/>
                <a:cs typeface="Arial" pitchFamily="34" charset="0"/>
              </a:rPr>
              <a:t>produced in nature?</a:t>
            </a:r>
          </a:p>
          <a:p>
            <a:pPr marL="342900" indent="-342900">
              <a:lnSpc>
                <a:spcPct val="150000"/>
              </a:lnSpc>
              <a:buClr>
                <a:srgbClr val="FFC000"/>
              </a:buClr>
            </a:pPr>
            <a:endParaRPr lang="en-US" sz="2400" dirty="0">
              <a:solidFill>
                <a:schemeClr val="bg1"/>
              </a:solidFill>
              <a:latin typeface="Arial" pitchFamily="34" charset="0"/>
              <a:cs typeface="Arial" pitchFamily="34" charset="0"/>
            </a:endParaRPr>
          </a:p>
          <a:p>
            <a:pPr marL="342900" indent="-342900">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What is photosynthesis?</a:t>
            </a:r>
          </a:p>
        </p:txBody>
      </p:sp>
      <p:sp>
        <p:nvSpPr>
          <p:cNvPr id="9" name="TextBox 8"/>
          <p:cNvSpPr txBox="1"/>
          <p:nvPr/>
        </p:nvSpPr>
        <p:spPr>
          <a:xfrm>
            <a:off x="685800" y="1295400"/>
            <a:ext cx="3505200" cy="523220"/>
          </a:xfrm>
          <a:prstGeom prst="rect">
            <a:avLst/>
          </a:prstGeom>
          <a:noFill/>
        </p:spPr>
        <p:txBody>
          <a:bodyPr wrap="square" rtlCol="0">
            <a:spAutoFit/>
          </a:bodyPr>
          <a:lstStyle/>
          <a:p>
            <a:r>
              <a:rPr lang="en-US" sz="2800" b="1" dirty="0">
                <a:solidFill>
                  <a:srgbClr val="FFC000"/>
                </a:solidFill>
                <a:latin typeface="Arial" pitchFamily="34" charset="0"/>
                <a:cs typeface="Arial" pitchFamily="34" charset="0"/>
              </a:rPr>
              <a:t>Warm Up</a:t>
            </a:r>
          </a:p>
        </p:txBody>
      </p:sp>
      <p:sp>
        <p:nvSpPr>
          <p:cNvPr id="7" name="TextBox 6"/>
          <p:cNvSpPr txBox="1"/>
          <p:nvPr/>
        </p:nvSpPr>
        <p:spPr>
          <a:xfrm>
            <a:off x="4267200" y="436602"/>
            <a:ext cx="3276600" cy="553998"/>
          </a:xfrm>
          <a:prstGeom prst="rect">
            <a:avLst/>
          </a:prstGeom>
          <a:noFill/>
        </p:spPr>
        <p:txBody>
          <a:bodyPr wrap="square" rtlCol="0">
            <a:spAutoFit/>
          </a:bodyPr>
          <a:lstStyle/>
          <a:p>
            <a:r>
              <a:rPr lang="en-US" sz="3000" b="1" dirty="0">
                <a:solidFill>
                  <a:srgbClr val="FFC000"/>
                </a:solidFill>
                <a:latin typeface="Arial" pitchFamily="34" charset="0"/>
                <a:cs typeface="Arial" pitchFamily="34" charset="0"/>
              </a:rPr>
              <a:t>Carbohydrates</a:t>
            </a:r>
          </a:p>
        </p:txBody>
      </p:sp>
      <p:pic>
        <p:nvPicPr>
          <p:cNvPr id="2" name="Picture 2" descr="http://www.chantilly.com/breads.jpg"/>
          <p:cNvPicPr>
            <a:picLocks noChangeAspect="1" noChangeArrowheads="1"/>
          </p:cNvPicPr>
          <p:nvPr/>
        </p:nvPicPr>
        <p:blipFill>
          <a:blip r:embed="rId2"/>
          <a:srcRect/>
          <a:stretch>
            <a:fillRect/>
          </a:stretch>
        </p:blipFill>
        <p:spPr bwMode="auto">
          <a:xfrm>
            <a:off x="4917141" y="1143000"/>
            <a:ext cx="4082143" cy="2743200"/>
          </a:xfrm>
          <a:prstGeom prst="rect">
            <a:avLst/>
          </a:prstGeom>
          <a:noFill/>
        </p:spPr>
      </p:pic>
      <p:pic>
        <p:nvPicPr>
          <p:cNvPr id="83972" name="Picture 4" descr="http://georgiachronicles.files.wordpress.com/2009/03/oak-tree-autumn.jpg"/>
          <p:cNvPicPr>
            <a:picLocks noChangeAspect="1" noChangeArrowheads="1"/>
          </p:cNvPicPr>
          <p:nvPr/>
        </p:nvPicPr>
        <p:blipFill>
          <a:blip r:embed="rId3" cstate="print"/>
          <a:srcRect/>
          <a:stretch>
            <a:fillRect/>
          </a:stretch>
        </p:blipFill>
        <p:spPr bwMode="auto">
          <a:xfrm>
            <a:off x="4953000" y="4038600"/>
            <a:ext cx="4038600" cy="268224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14400"/>
            <a:ext cx="3581400" cy="120032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2. Disaccharides</a:t>
            </a:r>
          </a:p>
          <a:p>
            <a:pPr>
              <a:lnSpc>
                <a:spcPct val="150000"/>
              </a:lnSpc>
              <a:buClr>
                <a:srgbClr val="FFC000"/>
              </a:buClr>
            </a:pPr>
            <a:r>
              <a:rPr lang="en-US" sz="2400" i="1" dirty="0">
                <a:solidFill>
                  <a:srgbClr val="FFC000"/>
                </a:solidFill>
                <a:latin typeface="Arial" pitchFamily="34" charset="0"/>
                <a:cs typeface="Arial" pitchFamily="34" charset="0"/>
              </a:rPr>
              <a:t>Lactose</a:t>
            </a:r>
            <a:endParaRPr lang="en-US" sz="2400" i="1" dirty="0">
              <a:solidFill>
                <a:schemeClr val="bg1"/>
              </a:solidFill>
            </a:endParaRPr>
          </a:p>
        </p:txBody>
      </p:sp>
      <p:sp>
        <p:nvSpPr>
          <p:cNvPr id="9" name="Rectangle 8"/>
          <p:cNvSpPr/>
          <p:nvPr/>
        </p:nvSpPr>
        <p:spPr>
          <a:xfrm>
            <a:off x="228600" y="1981200"/>
            <a:ext cx="5105400" cy="1685846"/>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It is found in human and cow's milk, when hydrolyzed glucose and </a:t>
            </a:r>
            <a:r>
              <a:rPr lang="en-US" sz="2400" dirty="0" err="1">
                <a:solidFill>
                  <a:schemeClr val="bg1"/>
                </a:solidFill>
                <a:latin typeface="Arial" pitchFamily="34" charset="0"/>
                <a:cs typeface="Arial" pitchFamily="34" charset="0"/>
              </a:rPr>
              <a:t>galactose</a:t>
            </a:r>
            <a:r>
              <a:rPr lang="en-US" sz="2400" dirty="0">
                <a:solidFill>
                  <a:schemeClr val="bg1"/>
                </a:solidFill>
                <a:latin typeface="Arial" pitchFamily="34" charset="0"/>
                <a:cs typeface="Arial" pitchFamily="34" charset="0"/>
              </a:rPr>
              <a:t> is obtained.</a:t>
            </a:r>
          </a:p>
        </p:txBody>
      </p:sp>
      <p:pic>
        <p:nvPicPr>
          <p:cNvPr id="308227" name="Picture 3" descr="C:\Documents and Settings\Chemist\Desktop\untitled.JPG"/>
          <p:cNvPicPr>
            <a:picLocks noChangeAspect="1" noChangeArrowheads="1"/>
          </p:cNvPicPr>
          <p:nvPr/>
        </p:nvPicPr>
        <p:blipFill>
          <a:blip r:embed="rId2"/>
          <a:srcRect/>
          <a:stretch>
            <a:fillRect/>
          </a:stretch>
        </p:blipFill>
        <p:spPr bwMode="auto">
          <a:xfrm>
            <a:off x="5181600" y="1295400"/>
            <a:ext cx="3806323" cy="1962150"/>
          </a:xfrm>
          <a:prstGeom prst="rect">
            <a:avLst/>
          </a:prstGeom>
          <a:noFill/>
        </p:spPr>
      </p:pic>
      <p:graphicFrame>
        <p:nvGraphicFramePr>
          <p:cNvPr id="308228" name="Object 5"/>
          <p:cNvGraphicFramePr>
            <a:graphicFrameLocks noChangeAspect="1"/>
          </p:cNvGraphicFramePr>
          <p:nvPr>
            <p:extLst>
              <p:ext uri="{D42A27DB-BD31-4B8C-83A1-F6EECF244321}">
                <p14:modId xmlns:p14="http://schemas.microsoft.com/office/powerpoint/2010/main" val="4169896298"/>
              </p:ext>
            </p:extLst>
          </p:nvPr>
        </p:nvGraphicFramePr>
        <p:xfrm>
          <a:off x="216192" y="4572000"/>
          <a:ext cx="6413208" cy="1222758"/>
        </p:xfrm>
        <a:graphic>
          <a:graphicData uri="http://schemas.openxmlformats.org/presentationml/2006/ole">
            <mc:AlternateContent xmlns:mc="http://schemas.openxmlformats.org/markup-compatibility/2006">
              <mc:Choice xmlns:v="urn:schemas-microsoft-com:vml" Requires="v">
                <p:oleObj name="CS ChemDraw Drawing" r:id="rId3" imgW="2761200" imgH="526320" progId="ChemDraw.Document.6.0">
                  <p:embed/>
                </p:oleObj>
              </mc:Choice>
              <mc:Fallback>
                <p:oleObj name="CS ChemDraw Drawing" r:id="rId3" imgW="2761200" imgH="526320" progId="ChemDraw.Document.6.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192" y="4572000"/>
                        <a:ext cx="6413208" cy="1222758"/>
                      </a:xfrm>
                      <a:prstGeom prst="rect">
                        <a:avLst/>
                      </a:prstGeom>
                      <a:noFill/>
                      <a:ln>
                        <a:noFill/>
                      </a:ln>
                    </p:spPr>
                  </p:pic>
                </p:oleObj>
              </mc:Fallback>
            </mc:AlternateContent>
          </a:graphicData>
        </a:graphic>
      </p:graphicFrame>
      <p:pic>
        <p:nvPicPr>
          <p:cNvPr id="308230" name="Picture 6" descr="http://ecostreet.com/blog/wp-content/uploads/2008/05/milk-bottle.jpg"/>
          <p:cNvPicPr>
            <a:picLocks noChangeAspect="1" noChangeArrowheads="1"/>
          </p:cNvPicPr>
          <p:nvPr/>
        </p:nvPicPr>
        <p:blipFill>
          <a:blip r:embed="rId5"/>
          <a:srcRect/>
          <a:stretch>
            <a:fillRect/>
          </a:stretch>
        </p:blipFill>
        <p:spPr bwMode="auto">
          <a:xfrm>
            <a:off x="6896100" y="3581400"/>
            <a:ext cx="1943100" cy="28575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14400"/>
            <a:ext cx="3581400" cy="120032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2. Disaccharides</a:t>
            </a:r>
          </a:p>
          <a:p>
            <a:pPr>
              <a:lnSpc>
                <a:spcPct val="150000"/>
              </a:lnSpc>
              <a:buClr>
                <a:srgbClr val="FFC000"/>
              </a:buClr>
            </a:pPr>
            <a:r>
              <a:rPr lang="en-US" sz="2400" i="1" dirty="0">
                <a:solidFill>
                  <a:srgbClr val="FFC000"/>
                </a:solidFill>
                <a:latin typeface="Arial" pitchFamily="34" charset="0"/>
                <a:cs typeface="Arial" pitchFamily="34" charset="0"/>
              </a:rPr>
              <a:t>Maltose</a:t>
            </a:r>
            <a:endParaRPr lang="en-US" sz="2400" i="1" dirty="0">
              <a:solidFill>
                <a:schemeClr val="bg1"/>
              </a:solidFill>
            </a:endParaRPr>
          </a:p>
        </p:txBody>
      </p:sp>
      <p:sp>
        <p:nvSpPr>
          <p:cNvPr id="9" name="Rectangle 8"/>
          <p:cNvSpPr/>
          <p:nvPr/>
        </p:nvSpPr>
        <p:spPr>
          <a:xfrm>
            <a:off x="228600" y="1981200"/>
            <a:ext cx="8382000" cy="2862322"/>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It is obtained partial </a:t>
            </a:r>
          </a:p>
          <a:p>
            <a:pPr>
              <a:lnSpc>
                <a:spcPct val="150000"/>
              </a:lnSpc>
              <a:buClr>
                <a:srgbClr val="FFC000"/>
              </a:buClr>
            </a:pPr>
            <a:r>
              <a:rPr lang="en-US" sz="2400" dirty="0" err="1">
                <a:solidFill>
                  <a:schemeClr val="bg1"/>
                </a:solidFill>
                <a:latin typeface="Arial" pitchFamily="34" charset="0"/>
                <a:cs typeface="Arial" pitchFamily="34" charset="0"/>
              </a:rPr>
              <a:t>hydrolsis</a:t>
            </a:r>
            <a:r>
              <a:rPr lang="en-US" sz="2400" dirty="0">
                <a:solidFill>
                  <a:schemeClr val="bg1"/>
                </a:solidFill>
                <a:latin typeface="Arial" pitchFamily="34" charset="0"/>
                <a:cs typeface="Arial" pitchFamily="34" charset="0"/>
              </a:rPr>
              <a:t> of starch, it </a:t>
            </a:r>
          </a:p>
          <a:p>
            <a:pPr>
              <a:lnSpc>
                <a:spcPct val="150000"/>
              </a:lnSpc>
              <a:buClr>
                <a:srgbClr val="FFC000"/>
              </a:buClr>
            </a:pPr>
            <a:r>
              <a:rPr lang="en-US" sz="2400" dirty="0">
                <a:solidFill>
                  <a:schemeClr val="bg1"/>
                </a:solidFill>
                <a:latin typeface="Arial" pitchFamily="34" charset="0"/>
                <a:cs typeface="Arial" pitchFamily="34" charset="0"/>
              </a:rPr>
              <a:t>reduces Fehling's and Benedict's reagents, rotates plane </a:t>
            </a:r>
          </a:p>
          <a:p>
            <a:pPr>
              <a:lnSpc>
                <a:spcPct val="150000"/>
              </a:lnSpc>
              <a:buClr>
                <a:srgbClr val="FFC000"/>
              </a:buClr>
            </a:pPr>
            <a:r>
              <a:rPr lang="en-US" sz="2400" dirty="0">
                <a:solidFill>
                  <a:schemeClr val="bg1"/>
                </a:solidFill>
                <a:latin typeface="Arial" pitchFamily="34" charset="0"/>
                <a:cs typeface="Arial" pitchFamily="34" charset="0"/>
              </a:rPr>
              <a:t>polarized </a:t>
            </a:r>
            <a:r>
              <a:rPr lang="en-US" sz="2400" dirty="0" err="1">
                <a:solidFill>
                  <a:schemeClr val="bg1"/>
                </a:solidFill>
                <a:latin typeface="Arial" pitchFamily="34" charset="0"/>
                <a:cs typeface="Arial" pitchFamily="34" charset="0"/>
              </a:rPr>
              <a:t>ligth</a:t>
            </a:r>
            <a:r>
              <a:rPr lang="en-US" sz="2400" dirty="0">
                <a:solidFill>
                  <a:schemeClr val="bg1"/>
                </a:solidFill>
                <a:latin typeface="Arial" pitchFamily="34" charset="0"/>
                <a:cs typeface="Arial" pitchFamily="34" charset="0"/>
              </a:rPr>
              <a:t> to left, can be obtained </a:t>
            </a:r>
          </a:p>
          <a:p>
            <a:pPr>
              <a:lnSpc>
                <a:spcPct val="150000"/>
              </a:lnSpc>
              <a:buClr>
                <a:srgbClr val="FFC000"/>
              </a:buClr>
            </a:pPr>
            <a:r>
              <a:rPr lang="en-US" sz="2400" dirty="0">
                <a:solidFill>
                  <a:schemeClr val="bg1"/>
                </a:solidFill>
                <a:latin typeface="Arial" pitchFamily="34" charset="0"/>
                <a:cs typeface="Arial" pitchFamily="34" charset="0"/>
              </a:rPr>
              <a:t>from barley grain.</a:t>
            </a:r>
          </a:p>
        </p:txBody>
      </p:sp>
      <p:graphicFrame>
        <p:nvGraphicFramePr>
          <p:cNvPr id="309251" name="Object 5"/>
          <p:cNvGraphicFramePr>
            <a:graphicFrameLocks noChangeAspect="1"/>
          </p:cNvGraphicFramePr>
          <p:nvPr/>
        </p:nvGraphicFramePr>
        <p:xfrm>
          <a:off x="76200" y="4953000"/>
          <a:ext cx="5595937" cy="1108075"/>
        </p:xfrm>
        <a:graphic>
          <a:graphicData uri="http://schemas.openxmlformats.org/presentationml/2006/ole">
            <mc:AlternateContent xmlns:mc="http://schemas.openxmlformats.org/markup-compatibility/2006">
              <mc:Choice xmlns:v="urn:schemas-microsoft-com:vml" Requires="v">
                <p:oleObj name="CS ChemDraw Drawing" r:id="rId2" imgW="2469960" imgH="489600" progId="ChemDraw.Document.6.0">
                  <p:embed/>
                </p:oleObj>
              </mc:Choice>
              <mc:Fallback>
                <p:oleObj name="CS ChemDraw Drawing" r:id="rId2" imgW="2469960" imgH="489600" progId="ChemDraw.Document.6.0">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953000"/>
                        <a:ext cx="5595937" cy="1108075"/>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pic>
        <p:nvPicPr>
          <p:cNvPr id="309252" name="Picture 4" descr="C:\Documents and Settings\Chemist\Desktop\untitled.JPG"/>
          <p:cNvPicPr>
            <a:picLocks noChangeAspect="1" noChangeArrowheads="1"/>
          </p:cNvPicPr>
          <p:nvPr/>
        </p:nvPicPr>
        <p:blipFill>
          <a:blip r:embed="rId4"/>
          <a:srcRect/>
          <a:stretch>
            <a:fillRect/>
          </a:stretch>
        </p:blipFill>
        <p:spPr bwMode="auto">
          <a:xfrm>
            <a:off x="3886200" y="1192752"/>
            <a:ext cx="4953000" cy="1855248"/>
          </a:xfrm>
          <a:prstGeom prst="rect">
            <a:avLst/>
          </a:prstGeom>
          <a:noFill/>
        </p:spPr>
      </p:pic>
      <p:pic>
        <p:nvPicPr>
          <p:cNvPr id="309254" name="Picture 6" descr="http://www.qatarflourmills.com/Images/Factory/Foodco/Bakery/full_size/barley_max.jpg"/>
          <p:cNvPicPr>
            <a:picLocks noChangeAspect="1" noChangeArrowheads="1"/>
          </p:cNvPicPr>
          <p:nvPr/>
        </p:nvPicPr>
        <p:blipFill>
          <a:blip r:embed="rId5" cstate="print"/>
          <a:srcRect/>
          <a:stretch>
            <a:fillRect/>
          </a:stretch>
        </p:blipFill>
        <p:spPr bwMode="auto">
          <a:xfrm>
            <a:off x="5638800" y="3886200"/>
            <a:ext cx="3289300" cy="2667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14400"/>
            <a:ext cx="3581400" cy="120032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2. Disaccharides</a:t>
            </a:r>
          </a:p>
          <a:p>
            <a:pPr>
              <a:lnSpc>
                <a:spcPct val="150000"/>
              </a:lnSpc>
              <a:buClr>
                <a:srgbClr val="FFC000"/>
              </a:buClr>
            </a:pPr>
            <a:r>
              <a:rPr lang="en-US" sz="2400" i="1" dirty="0" err="1">
                <a:solidFill>
                  <a:srgbClr val="FFC000"/>
                </a:solidFill>
                <a:latin typeface="Arial" pitchFamily="34" charset="0"/>
                <a:cs typeface="Arial" pitchFamily="34" charset="0"/>
              </a:rPr>
              <a:t>Cellobiose</a:t>
            </a:r>
            <a:endParaRPr lang="en-US" sz="2400" i="1" dirty="0">
              <a:solidFill>
                <a:schemeClr val="bg1"/>
              </a:solidFill>
            </a:endParaRPr>
          </a:p>
        </p:txBody>
      </p:sp>
      <p:sp>
        <p:nvSpPr>
          <p:cNvPr id="9" name="Rectangle 8"/>
          <p:cNvSpPr/>
          <p:nvPr/>
        </p:nvSpPr>
        <p:spPr>
          <a:xfrm>
            <a:off x="76200" y="1981200"/>
            <a:ext cx="5181600" cy="1200329"/>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It is obtained from partial hydrolysis </a:t>
            </a:r>
          </a:p>
          <a:p>
            <a:pPr>
              <a:lnSpc>
                <a:spcPct val="150000"/>
              </a:lnSpc>
              <a:buClr>
                <a:srgbClr val="FFC000"/>
              </a:buClr>
            </a:pPr>
            <a:r>
              <a:rPr lang="en-US" sz="2400" dirty="0">
                <a:solidFill>
                  <a:schemeClr val="bg1"/>
                </a:solidFill>
                <a:latin typeface="Arial" pitchFamily="34" charset="0"/>
                <a:cs typeface="Arial" pitchFamily="34" charset="0"/>
              </a:rPr>
              <a:t>of cellulose, used for animal fodder.</a:t>
            </a:r>
          </a:p>
        </p:txBody>
      </p:sp>
      <p:graphicFrame>
        <p:nvGraphicFramePr>
          <p:cNvPr id="310275" name="Object 9"/>
          <p:cNvGraphicFramePr>
            <a:graphicFrameLocks noChangeAspect="1"/>
          </p:cNvGraphicFramePr>
          <p:nvPr/>
        </p:nvGraphicFramePr>
        <p:xfrm>
          <a:off x="76200" y="3276600"/>
          <a:ext cx="5638800" cy="1122693"/>
        </p:xfrm>
        <a:graphic>
          <a:graphicData uri="http://schemas.openxmlformats.org/presentationml/2006/ole">
            <mc:AlternateContent xmlns:mc="http://schemas.openxmlformats.org/markup-compatibility/2006">
              <mc:Choice xmlns:v="urn:schemas-microsoft-com:vml" Requires="v">
                <p:oleObj name="CS ChemDraw Drawing" r:id="rId2" imgW="2500560" imgH="498600" progId="ChemDraw.Document.6.0">
                  <p:embed/>
                </p:oleObj>
              </mc:Choice>
              <mc:Fallback>
                <p:oleObj name="CS ChemDraw Drawing" r:id="rId2" imgW="2500560" imgH="498600" progId="ChemDraw.Document.6.0">
                  <p:embed/>
                  <p:pic>
                    <p:nvPicPr>
                      <p:cNvPr id="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6600"/>
                        <a:ext cx="5638800" cy="1122693"/>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pic>
        <p:nvPicPr>
          <p:cNvPr id="310276" name="Picture 4" descr="C:\Documents and Settings\Chemist\Desktop\untitled.JPG"/>
          <p:cNvPicPr>
            <a:picLocks noChangeAspect="1" noChangeArrowheads="1"/>
          </p:cNvPicPr>
          <p:nvPr/>
        </p:nvPicPr>
        <p:blipFill>
          <a:blip r:embed="rId4"/>
          <a:srcRect/>
          <a:stretch>
            <a:fillRect/>
          </a:stretch>
        </p:blipFill>
        <p:spPr bwMode="auto">
          <a:xfrm>
            <a:off x="5257800" y="1600200"/>
            <a:ext cx="3746500" cy="1676400"/>
          </a:xfrm>
          <a:prstGeom prst="rect">
            <a:avLst/>
          </a:prstGeom>
          <a:noFill/>
        </p:spPr>
      </p:pic>
      <p:pic>
        <p:nvPicPr>
          <p:cNvPr id="310278" name="Picture 6" descr="http://www.bikudo.com/photo_stock/32511.jpg"/>
          <p:cNvPicPr>
            <a:picLocks noChangeAspect="1" noChangeArrowheads="1"/>
          </p:cNvPicPr>
          <p:nvPr/>
        </p:nvPicPr>
        <p:blipFill>
          <a:blip r:embed="rId5"/>
          <a:srcRect/>
          <a:stretch>
            <a:fillRect/>
          </a:stretch>
        </p:blipFill>
        <p:spPr bwMode="auto">
          <a:xfrm>
            <a:off x="5867400" y="3581400"/>
            <a:ext cx="2857500" cy="2857500"/>
          </a:xfrm>
          <a:prstGeom prst="rect">
            <a:avLst/>
          </a:prstGeom>
          <a:noFill/>
        </p:spPr>
      </p:pic>
      <p:pic>
        <p:nvPicPr>
          <p:cNvPr id="310281" name="Picture 9" descr="C:\Documents and Settings\Chemist\Desktop\untitled.JPG"/>
          <p:cNvPicPr>
            <a:picLocks noChangeAspect="1" noChangeArrowheads="1"/>
          </p:cNvPicPr>
          <p:nvPr/>
        </p:nvPicPr>
        <p:blipFill>
          <a:blip r:embed="rId6"/>
          <a:srcRect/>
          <a:stretch>
            <a:fillRect/>
          </a:stretch>
        </p:blipFill>
        <p:spPr bwMode="auto">
          <a:xfrm>
            <a:off x="1524000" y="4572000"/>
            <a:ext cx="2695575" cy="20574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1098550"/>
            <a:ext cx="3581400" cy="577850"/>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3. Polysaccharides</a:t>
            </a:r>
          </a:p>
        </p:txBody>
      </p:sp>
      <p:sp>
        <p:nvSpPr>
          <p:cNvPr id="9" name="Rectangle 8"/>
          <p:cNvSpPr/>
          <p:nvPr/>
        </p:nvSpPr>
        <p:spPr>
          <a:xfrm>
            <a:off x="304800" y="1744682"/>
            <a:ext cx="8534400" cy="3970318"/>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They are carbohydrates with a very high molecular weight. </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They have a general formula of (C</a:t>
            </a:r>
            <a:r>
              <a:rPr lang="en-US" sz="2400" baseline="-25000" dirty="0">
                <a:solidFill>
                  <a:schemeClr val="bg1"/>
                </a:solidFill>
                <a:latin typeface="Arial" pitchFamily="34" charset="0"/>
                <a:cs typeface="Arial" pitchFamily="34" charset="0"/>
              </a:rPr>
              <a:t>6</a:t>
            </a:r>
            <a:r>
              <a:rPr lang="en-US" sz="2400" dirty="0">
                <a:solidFill>
                  <a:schemeClr val="bg1"/>
                </a:solidFill>
                <a:latin typeface="Arial" pitchFamily="34" charset="0"/>
                <a:cs typeface="Arial" pitchFamily="34" charset="0"/>
              </a:rPr>
              <a:t>H</a:t>
            </a:r>
            <a:r>
              <a:rPr lang="en-US" sz="2400" baseline="-25000" dirty="0">
                <a:solidFill>
                  <a:schemeClr val="bg1"/>
                </a:solidFill>
                <a:latin typeface="Arial" pitchFamily="34" charset="0"/>
                <a:cs typeface="Arial" pitchFamily="34" charset="0"/>
              </a:rPr>
              <a:t>10</a:t>
            </a:r>
            <a:r>
              <a:rPr lang="en-US" sz="2400" dirty="0">
                <a:solidFill>
                  <a:schemeClr val="bg1"/>
                </a:solidFill>
                <a:latin typeface="Arial" pitchFamily="34" charset="0"/>
                <a:cs typeface="Arial" pitchFamily="34" charset="0"/>
              </a:rPr>
              <a:t>O</a:t>
            </a:r>
            <a:r>
              <a:rPr lang="en-US" sz="2400" baseline="-25000" dirty="0">
                <a:solidFill>
                  <a:schemeClr val="bg1"/>
                </a:solidFill>
                <a:latin typeface="Arial" pitchFamily="34" charset="0"/>
                <a:cs typeface="Arial" pitchFamily="34" charset="0"/>
              </a:rPr>
              <a:t>5</a:t>
            </a:r>
            <a:r>
              <a:rPr lang="en-US" sz="2400" dirty="0">
                <a:solidFill>
                  <a:schemeClr val="bg1"/>
                </a:solidFill>
                <a:latin typeface="Arial" pitchFamily="34" charset="0"/>
                <a:cs typeface="Arial" pitchFamily="34" charset="0"/>
              </a:rPr>
              <a:t>)</a:t>
            </a:r>
            <a:r>
              <a:rPr lang="en-US" sz="2400" baseline="-25000" dirty="0">
                <a:solidFill>
                  <a:schemeClr val="bg1"/>
                </a:solidFill>
                <a:latin typeface="Arial" pitchFamily="34" charset="0"/>
                <a:cs typeface="Arial" pitchFamily="34" charset="0"/>
              </a:rPr>
              <a:t>n</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They do not have sweet taste and </a:t>
            </a:r>
            <a:r>
              <a:rPr lang="tr-TR" sz="2400" dirty="0">
                <a:solidFill>
                  <a:schemeClr val="bg1"/>
                </a:solidFill>
                <a:latin typeface="Arial" pitchFamily="34" charset="0"/>
                <a:cs typeface="Arial" pitchFamily="34" charset="0"/>
              </a:rPr>
              <a:t>are </a:t>
            </a:r>
            <a:r>
              <a:rPr lang="en-US" sz="2400" dirty="0">
                <a:solidFill>
                  <a:schemeClr val="bg1"/>
                </a:solidFill>
                <a:latin typeface="Arial" pitchFamily="34" charset="0"/>
                <a:cs typeface="Arial" pitchFamily="34" charset="0"/>
              </a:rPr>
              <a:t>insoluble in water. </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Most of them give a single monosaccharide on complete hydrolysis. </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Starch, glycogen, dextrin, cellulose are common polysaccharides.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1098550"/>
            <a:ext cx="4953000" cy="577850"/>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3. Polysaccharides, </a:t>
            </a:r>
            <a:r>
              <a:rPr lang="en-US" sz="2400" i="1" dirty="0">
                <a:solidFill>
                  <a:srgbClr val="FFC000"/>
                </a:solidFill>
                <a:latin typeface="Arial" pitchFamily="34" charset="0"/>
                <a:cs typeface="Arial" pitchFamily="34" charset="0"/>
              </a:rPr>
              <a:t>Starch</a:t>
            </a:r>
          </a:p>
        </p:txBody>
      </p:sp>
      <p:sp>
        <p:nvSpPr>
          <p:cNvPr id="6" name="Rectangle 5"/>
          <p:cNvSpPr/>
          <p:nvPr/>
        </p:nvSpPr>
        <p:spPr>
          <a:xfrm>
            <a:off x="304800" y="1524000"/>
            <a:ext cx="8610600" cy="2862322"/>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It is the most important polysaccharide. </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It is energy-storing carbohydrates of plants.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Starch is made up of glucose units. </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It can be prepared from cereals, potatoes, corn and rice. </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A characteristic reaction of starch with iodine gives blue color</a:t>
            </a:r>
          </a:p>
        </p:txBody>
      </p:sp>
      <p:pic>
        <p:nvPicPr>
          <p:cNvPr id="313346" name="Picture 2" descr="https://ssl9.chi.us.securedata.net/theheadnut.com/merchantmanager/images/uploads/Potato_Starch.jpg"/>
          <p:cNvPicPr>
            <a:picLocks noChangeAspect="1" noChangeArrowheads="1"/>
          </p:cNvPicPr>
          <p:nvPr/>
        </p:nvPicPr>
        <p:blipFill>
          <a:blip r:embed="rId2"/>
          <a:srcRect/>
          <a:stretch>
            <a:fillRect/>
          </a:stretch>
        </p:blipFill>
        <p:spPr bwMode="auto">
          <a:xfrm>
            <a:off x="488576" y="4343400"/>
            <a:ext cx="2362200" cy="2362200"/>
          </a:xfrm>
          <a:prstGeom prst="rect">
            <a:avLst/>
          </a:prstGeom>
          <a:noFill/>
        </p:spPr>
      </p:pic>
      <p:pic>
        <p:nvPicPr>
          <p:cNvPr id="313348" name="Picture 4" descr="http://www.kidsandfruit.org.au/cms/images/stories/potatoes.jpg"/>
          <p:cNvPicPr>
            <a:picLocks noChangeAspect="1" noChangeArrowheads="1"/>
          </p:cNvPicPr>
          <p:nvPr/>
        </p:nvPicPr>
        <p:blipFill>
          <a:blip r:embed="rId3"/>
          <a:srcRect/>
          <a:stretch>
            <a:fillRect/>
          </a:stretch>
        </p:blipFill>
        <p:spPr bwMode="auto">
          <a:xfrm>
            <a:off x="3140075" y="4359275"/>
            <a:ext cx="2422525" cy="2422525"/>
          </a:xfrm>
          <a:prstGeom prst="rect">
            <a:avLst/>
          </a:prstGeom>
          <a:noFill/>
        </p:spPr>
      </p:pic>
      <p:pic>
        <p:nvPicPr>
          <p:cNvPr id="313350" name="Picture 6" descr="http://static.howstuffworks.com/gif/corn-4.jpg"/>
          <p:cNvPicPr>
            <a:picLocks noChangeAspect="1" noChangeArrowheads="1"/>
          </p:cNvPicPr>
          <p:nvPr/>
        </p:nvPicPr>
        <p:blipFill>
          <a:blip r:embed="rId4"/>
          <a:srcRect/>
          <a:stretch>
            <a:fillRect/>
          </a:stretch>
        </p:blipFill>
        <p:spPr bwMode="auto">
          <a:xfrm>
            <a:off x="5831542" y="4356847"/>
            <a:ext cx="2743200" cy="238658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1098550"/>
            <a:ext cx="49530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3. Polysaccharides, </a:t>
            </a:r>
            <a:r>
              <a:rPr lang="en-US" sz="2400" i="1" dirty="0">
                <a:solidFill>
                  <a:srgbClr val="FFC000"/>
                </a:solidFill>
                <a:latin typeface="Arial" pitchFamily="34" charset="0"/>
                <a:cs typeface="Arial" pitchFamily="34" charset="0"/>
              </a:rPr>
              <a:t>Glycogen</a:t>
            </a:r>
          </a:p>
        </p:txBody>
      </p:sp>
      <p:sp>
        <p:nvSpPr>
          <p:cNvPr id="6" name="Rectangle 5"/>
          <p:cNvSpPr/>
          <p:nvPr/>
        </p:nvSpPr>
        <p:spPr>
          <a:xfrm>
            <a:off x="304800" y="1577876"/>
            <a:ext cx="8610600" cy="2308324"/>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It is the storage form of carbohydrate in the animal body and often called </a:t>
            </a:r>
            <a:r>
              <a:rPr lang="en-US" sz="2400" dirty="0">
                <a:solidFill>
                  <a:srgbClr val="FFC000"/>
                </a:solidFill>
                <a:latin typeface="Arial" pitchFamily="34" charset="0"/>
                <a:cs typeface="Arial" pitchFamily="34" charset="0"/>
              </a:rPr>
              <a:t>animal starch</a:t>
            </a:r>
            <a:r>
              <a:rPr lang="en-US" sz="2400" dirty="0">
                <a:solidFill>
                  <a:schemeClr val="bg1"/>
                </a:solidFill>
                <a:latin typeface="Arial" pitchFamily="34" charset="0"/>
                <a:cs typeface="Arial" pitchFamily="34" charset="0"/>
              </a:rPr>
              <a:t>.</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It is found in liver and muscle tissue.</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Soluble in water and pink color upon reaction with iodine. </a:t>
            </a:r>
          </a:p>
        </p:txBody>
      </p:sp>
      <p:sp>
        <p:nvSpPr>
          <p:cNvPr id="9" name="Rectangle 13"/>
          <p:cNvSpPr>
            <a:spLocks noChangeArrowheads="1"/>
          </p:cNvSpPr>
          <p:nvPr/>
        </p:nvSpPr>
        <p:spPr bwMode="auto">
          <a:xfrm>
            <a:off x="304800" y="3810000"/>
            <a:ext cx="4953000" cy="577850"/>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i="1" dirty="0">
                <a:solidFill>
                  <a:srgbClr val="FFC000"/>
                </a:solidFill>
                <a:latin typeface="Arial" pitchFamily="34" charset="0"/>
                <a:cs typeface="Arial" pitchFamily="34" charset="0"/>
              </a:rPr>
              <a:t>Dextrin</a:t>
            </a:r>
          </a:p>
        </p:txBody>
      </p:sp>
      <p:sp>
        <p:nvSpPr>
          <p:cNvPr id="10" name="Rectangle 9"/>
          <p:cNvSpPr/>
          <p:nvPr/>
        </p:nvSpPr>
        <p:spPr>
          <a:xfrm>
            <a:off x="304800" y="4419600"/>
            <a:ext cx="8534400" cy="1902059"/>
          </a:xfrm>
          <a:prstGeom prst="rect">
            <a:avLst/>
          </a:prstGeom>
        </p:spPr>
        <p:txBody>
          <a:bodyPr wrap="square">
            <a:spAutoFit/>
          </a:bodyPr>
          <a:lstStyle/>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It is found germinating grains, but usually obtained by the</a:t>
            </a:r>
          </a:p>
          <a:p>
            <a:pPr marL="342900" indent="-342900">
              <a:lnSpc>
                <a:spcPct val="150000"/>
              </a:lnSpc>
              <a:spcBef>
                <a:spcPct val="20000"/>
              </a:spcBef>
              <a:buClr>
                <a:srgbClr val="FFC000"/>
              </a:buClr>
            </a:pPr>
            <a:r>
              <a:rPr lang="en-US" sz="2400" dirty="0">
                <a:solidFill>
                  <a:schemeClr val="bg1"/>
                </a:solidFill>
                <a:latin typeface="Arial" pitchFamily="34" charset="0"/>
                <a:cs typeface="Arial" pitchFamily="34" charset="0"/>
              </a:rPr>
              <a:t>partial hydrolysis of starch.</a:t>
            </a:r>
          </a:p>
          <a:p>
            <a:pPr marL="342900" indent="-342900">
              <a:lnSpc>
                <a:spcPct val="150000"/>
              </a:lnSpc>
              <a:spcBef>
                <a:spcPct val="20000"/>
              </a:spcBef>
              <a:buClr>
                <a:srgbClr val="FFC000"/>
              </a:buClr>
              <a:buFontTx/>
              <a:buChar char="•"/>
            </a:pPr>
            <a:r>
              <a:rPr lang="en-US" sz="2400" dirty="0">
                <a:solidFill>
                  <a:schemeClr val="bg1"/>
                </a:solidFill>
                <a:latin typeface="Arial" pitchFamily="34" charset="0"/>
                <a:cs typeface="Arial" pitchFamily="34" charset="0"/>
              </a:rPr>
              <a:t>Soluble in water, and used in adhesives and soft drinks.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90600"/>
            <a:ext cx="49530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3. Polysaccharides, </a:t>
            </a:r>
            <a:r>
              <a:rPr lang="en-US" sz="2400" i="1" dirty="0">
                <a:solidFill>
                  <a:srgbClr val="FFC000"/>
                </a:solidFill>
                <a:latin typeface="Arial" pitchFamily="34" charset="0"/>
                <a:cs typeface="Arial" pitchFamily="34" charset="0"/>
              </a:rPr>
              <a:t>Cellulose</a:t>
            </a:r>
          </a:p>
        </p:txBody>
      </p:sp>
      <p:sp>
        <p:nvSpPr>
          <p:cNvPr id="6" name="Rectangle 5"/>
          <p:cNvSpPr/>
          <p:nvPr/>
        </p:nvSpPr>
        <p:spPr>
          <a:xfrm>
            <a:off x="304800" y="1577876"/>
            <a:ext cx="8534400" cy="2456057"/>
          </a:xfrm>
          <a:prstGeom prst="rect">
            <a:avLst/>
          </a:prstGeom>
        </p:spPr>
        <p:txBody>
          <a:bodyPr wrap="square">
            <a:spAutoFit/>
          </a:bodyPr>
          <a:lstStyle/>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It is the most abundant organic compound in the world. </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Wood and cotton are chiefly cellulose. </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It is composed of a straight chain polymer of glucose molecules. </a:t>
            </a:r>
          </a:p>
        </p:txBody>
      </p:sp>
      <p:pic>
        <p:nvPicPr>
          <p:cNvPr id="315394" name="Picture 2" descr="http://upload.wikimedia.org/wikipedia/commons/3/36/Truck_load_of_ponderosa_pine,_Edward_Hines_Lumber_Co,_operations_in_Malheur_National_Forest,_Grant_County,_Oregon,_July_1942.jpg"/>
          <p:cNvPicPr>
            <a:picLocks noChangeAspect="1" noChangeArrowheads="1"/>
          </p:cNvPicPr>
          <p:nvPr/>
        </p:nvPicPr>
        <p:blipFill>
          <a:blip r:embed="rId2" cstate="print"/>
          <a:srcRect/>
          <a:stretch>
            <a:fillRect/>
          </a:stretch>
        </p:blipFill>
        <p:spPr bwMode="auto">
          <a:xfrm>
            <a:off x="381000" y="3955542"/>
            <a:ext cx="3657600" cy="2722827"/>
          </a:xfrm>
          <a:prstGeom prst="rect">
            <a:avLst/>
          </a:prstGeom>
          <a:noFill/>
        </p:spPr>
      </p:pic>
      <p:pic>
        <p:nvPicPr>
          <p:cNvPr id="315396" name="Picture 4" descr="http://www.trendir.com/archives/bergmann-wood-furniture.jpg"/>
          <p:cNvPicPr>
            <a:picLocks noChangeAspect="1" noChangeArrowheads="1"/>
          </p:cNvPicPr>
          <p:nvPr/>
        </p:nvPicPr>
        <p:blipFill>
          <a:blip r:embed="rId3"/>
          <a:srcRect/>
          <a:stretch>
            <a:fillRect/>
          </a:stretch>
        </p:blipFill>
        <p:spPr bwMode="auto">
          <a:xfrm>
            <a:off x="4343400" y="3935506"/>
            <a:ext cx="4476750" cy="275272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3. Classification of Carbohydrates</a:t>
            </a:r>
          </a:p>
        </p:txBody>
      </p:sp>
      <p:sp>
        <p:nvSpPr>
          <p:cNvPr id="8" name="Rectangle 13"/>
          <p:cNvSpPr>
            <a:spLocks noChangeArrowheads="1"/>
          </p:cNvSpPr>
          <p:nvPr/>
        </p:nvSpPr>
        <p:spPr bwMode="auto">
          <a:xfrm>
            <a:off x="304800" y="990600"/>
            <a:ext cx="49530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3. Polysaccharides, </a:t>
            </a:r>
            <a:r>
              <a:rPr lang="en-US" sz="2400" i="1" dirty="0">
                <a:solidFill>
                  <a:srgbClr val="FFC000"/>
                </a:solidFill>
                <a:latin typeface="Arial" pitchFamily="34" charset="0"/>
                <a:cs typeface="Arial" pitchFamily="34" charset="0"/>
              </a:rPr>
              <a:t>Cellulose</a:t>
            </a:r>
          </a:p>
        </p:txBody>
      </p:sp>
      <p:sp>
        <p:nvSpPr>
          <p:cNvPr id="7" name="Rectangle 6"/>
          <p:cNvSpPr/>
          <p:nvPr/>
        </p:nvSpPr>
        <p:spPr>
          <a:xfrm>
            <a:off x="228600" y="1572490"/>
            <a:ext cx="8763000" cy="2382191"/>
          </a:xfrm>
          <a:prstGeom prst="rect">
            <a:avLst/>
          </a:prstGeom>
        </p:spPr>
        <p:txBody>
          <a:bodyPr wrap="square">
            <a:spAutoFit/>
          </a:bodyPr>
          <a:lstStyle/>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When cotton is treated with HNO</a:t>
            </a:r>
            <a:r>
              <a:rPr lang="en-US" sz="2400" baseline="-25000" dirty="0">
                <a:solidFill>
                  <a:schemeClr val="bg1"/>
                </a:solidFill>
                <a:latin typeface="Arial" pitchFamily="34" charset="0"/>
                <a:cs typeface="Arial" pitchFamily="34" charset="0"/>
              </a:rPr>
              <a:t>3</a:t>
            </a:r>
            <a:r>
              <a:rPr lang="en-US" sz="2400" dirty="0">
                <a:solidFill>
                  <a:schemeClr val="bg1"/>
                </a:solidFill>
                <a:latin typeface="Arial" pitchFamily="34" charset="0"/>
                <a:cs typeface="Arial" pitchFamily="34" charset="0"/>
              </a:rPr>
              <a:t> gives nitro cellulose, commercially important ester, used in explosives. </a:t>
            </a:r>
          </a:p>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a:t>
            </a:r>
            <a:r>
              <a:rPr lang="en-US" sz="2400" dirty="0" err="1">
                <a:solidFill>
                  <a:schemeClr val="bg1"/>
                </a:solidFill>
                <a:latin typeface="Arial" pitchFamily="34" charset="0"/>
                <a:cs typeface="Arial" pitchFamily="34" charset="0"/>
              </a:rPr>
              <a:t>Proxylin</a:t>
            </a:r>
            <a:r>
              <a:rPr lang="en-US" sz="2400" dirty="0">
                <a:solidFill>
                  <a:schemeClr val="bg1"/>
                </a:solidFill>
                <a:latin typeface="Arial" pitchFamily="34" charset="0"/>
                <a:cs typeface="Arial" pitchFamily="34" charset="0"/>
              </a:rPr>
              <a:t>, another nitrocellulose, can be made into celluloid, picture film, artificial leather.</a:t>
            </a:r>
          </a:p>
        </p:txBody>
      </p:sp>
      <p:pic>
        <p:nvPicPr>
          <p:cNvPr id="314370" name="Picture 2" descr="http://www.easybizchina.com/picture/product/newpic%5Caoqiky_F7A40B44A5ACB421.gif"/>
          <p:cNvPicPr>
            <a:picLocks noChangeAspect="1" noChangeArrowheads="1"/>
          </p:cNvPicPr>
          <p:nvPr/>
        </p:nvPicPr>
        <p:blipFill>
          <a:blip r:embed="rId2"/>
          <a:srcRect/>
          <a:stretch>
            <a:fillRect/>
          </a:stretch>
        </p:blipFill>
        <p:spPr bwMode="auto">
          <a:xfrm>
            <a:off x="381000" y="4114799"/>
            <a:ext cx="2895600" cy="2518849"/>
          </a:xfrm>
          <a:prstGeom prst="rect">
            <a:avLst/>
          </a:prstGeom>
          <a:noFill/>
        </p:spPr>
      </p:pic>
      <p:pic>
        <p:nvPicPr>
          <p:cNvPr id="314372" name="Picture 4" descr="http://stan.uio.no/blog/isne/film%20reel%202.JPG"/>
          <p:cNvPicPr>
            <a:picLocks noChangeAspect="1" noChangeArrowheads="1"/>
          </p:cNvPicPr>
          <p:nvPr/>
        </p:nvPicPr>
        <p:blipFill>
          <a:blip r:embed="rId3" cstate="print"/>
          <a:srcRect/>
          <a:stretch>
            <a:fillRect/>
          </a:stretch>
        </p:blipFill>
        <p:spPr bwMode="auto">
          <a:xfrm>
            <a:off x="3751419" y="4077428"/>
            <a:ext cx="2039781" cy="2551972"/>
          </a:xfrm>
          <a:prstGeom prst="rect">
            <a:avLst/>
          </a:prstGeom>
          <a:noFill/>
        </p:spPr>
      </p:pic>
      <p:pic>
        <p:nvPicPr>
          <p:cNvPr id="314374" name="Picture 6" descr="http://www.tsi-scidac.org/b2b/pics/PU_Artificial_Leather.jpg"/>
          <p:cNvPicPr>
            <a:picLocks noChangeAspect="1" noChangeArrowheads="1"/>
          </p:cNvPicPr>
          <p:nvPr/>
        </p:nvPicPr>
        <p:blipFill>
          <a:blip r:embed="rId4"/>
          <a:srcRect/>
          <a:stretch>
            <a:fillRect/>
          </a:stretch>
        </p:blipFill>
        <p:spPr bwMode="auto">
          <a:xfrm>
            <a:off x="6311900" y="4102100"/>
            <a:ext cx="2527300" cy="25273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9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8" name="TextBox 7"/>
          <p:cNvSpPr txBox="1"/>
          <p:nvPr/>
        </p:nvSpPr>
        <p:spPr>
          <a:xfrm>
            <a:off x="4800600" y="304800"/>
            <a:ext cx="17526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Sugar</a:t>
            </a:r>
          </a:p>
        </p:txBody>
      </p:sp>
      <p:sp>
        <p:nvSpPr>
          <p:cNvPr id="10" name="Rectangle 9"/>
          <p:cNvSpPr/>
          <p:nvPr/>
        </p:nvSpPr>
        <p:spPr>
          <a:xfrm>
            <a:off x="228600" y="1066800"/>
            <a:ext cx="5029200" cy="2793842"/>
          </a:xfrm>
          <a:prstGeom prst="rect">
            <a:avLst/>
          </a:prstGeom>
        </p:spPr>
        <p:txBody>
          <a:bodyPr wrap="square">
            <a:spAutoFit/>
          </a:bodyPr>
          <a:lstStyle/>
          <a:p>
            <a:pPr>
              <a:lnSpc>
                <a:spcPct val="150000"/>
              </a:lnSpc>
              <a:spcBef>
                <a:spcPct val="20000"/>
              </a:spcBef>
              <a:buClr>
                <a:srgbClr val="FFC000"/>
              </a:buClr>
              <a:buFontTx/>
              <a:buChar char="•"/>
              <a:tabLst>
                <a:tab pos="0" algn="l"/>
                <a:tab pos="114300" algn="l"/>
              </a:tabLst>
            </a:pPr>
            <a:r>
              <a:rPr lang="en-US" sz="2400" dirty="0">
                <a:solidFill>
                  <a:schemeClr val="bg1"/>
                </a:solidFill>
                <a:latin typeface="Arial" pitchFamily="34" charset="0"/>
                <a:cs typeface="Arial" pitchFamily="34" charset="0"/>
              </a:rPr>
              <a:t> </a:t>
            </a:r>
            <a:r>
              <a:rPr lang="en-US" sz="2400" dirty="0">
                <a:solidFill>
                  <a:srgbClr val="FFC000"/>
                </a:solidFill>
                <a:latin typeface="Arial" pitchFamily="34" charset="0"/>
                <a:cs typeface="Arial" pitchFamily="34" charset="0"/>
              </a:rPr>
              <a:t>Sugar</a:t>
            </a:r>
            <a:r>
              <a:rPr lang="en-US" sz="2400" dirty="0">
                <a:solidFill>
                  <a:schemeClr val="bg1"/>
                </a:solidFill>
                <a:latin typeface="Arial" pitchFamily="34" charset="0"/>
                <a:cs typeface="Arial" pitchFamily="34" charset="0"/>
              </a:rPr>
              <a:t> is a general name containing carbohydrate (C, H and O elements), sweet-flavored substance, most of which is used as food. Simple sugars are called</a:t>
            </a:r>
          </a:p>
        </p:txBody>
      </p:sp>
      <p:pic>
        <p:nvPicPr>
          <p:cNvPr id="313346" name="Picture 2" descr="File:Raw sugar close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66800"/>
            <a:ext cx="3788992" cy="27314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3810000"/>
            <a:ext cx="8987308" cy="2936188"/>
          </a:xfrm>
          <a:prstGeom prst="rect">
            <a:avLst/>
          </a:prstGeom>
        </p:spPr>
        <p:txBody>
          <a:bodyPr wrap="square">
            <a:spAutoFit/>
          </a:bodyPr>
          <a:lstStyle/>
          <a:p>
            <a:pPr>
              <a:lnSpc>
                <a:spcPct val="150000"/>
              </a:lnSpc>
              <a:spcBef>
                <a:spcPct val="20000"/>
              </a:spcBef>
              <a:buClr>
                <a:srgbClr val="FFC000"/>
              </a:buClr>
              <a:tabLst>
                <a:tab pos="0" algn="l"/>
                <a:tab pos="114300" algn="l"/>
              </a:tabLst>
            </a:pPr>
            <a:r>
              <a:rPr lang="en-US" sz="2400" dirty="0" err="1">
                <a:solidFill>
                  <a:schemeClr val="bg1"/>
                </a:solidFill>
                <a:latin typeface="Arial" pitchFamily="34" charset="0"/>
                <a:cs typeface="Arial" pitchFamily="34" charset="0"/>
              </a:rPr>
              <a:t>monosaccharides</a:t>
            </a:r>
            <a:r>
              <a:rPr lang="en-US" sz="2400" dirty="0">
                <a:solidFill>
                  <a:schemeClr val="bg1"/>
                </a:solidFill>
                <a:latin typeface="Arial" pitchFamily="34" charset="0"/>
                <a:cs typeface="Arial" pitchFamily="34" charset="0"/>
              </a:rPr>
              <a:t> and include </a:t>
            </a:r>
            <a:r>
              <a:rPr lang="en-US" sz="2400" dirty="0">
                <a:solidFill>
                  <a:srgbClr val="FFC000"/>
                </a:solidFill>
                <a:latin typeface="Arial" pitchFamily="34" charset="0"/>
                <a:cs typeface="Arial" pitchFamily="34" charset="0"/>
              </a:rPr>
              <a:t>glucose</a:t>
            </a:r>
            <a:r>
              <a:rPr lang="en-US" sz="2400" dirty="0">
                <a:solidFill>
                  <a:schemeClr val="bg1"/>
                </a:solidFill>
                <a:latin typeface="Arial" pitchFamily="34" charset="0"/>
                <a:cs typeface="Arial" pitchFamily="34" charset="0"/>
              </a:rPr>
              <a:t> (also known as dextrose), </a:t>
            </a:r>
            <a:r>
              <a:rPr lang="en-US" sz="2400" dirty="0">
                <a:solidFill>
                  <a:srgbClr val="FFC000"/>
                </a:solidFill>
                <a:latin typeface="Arial" pitchFamily="34" charset="0"/>
                <a:cs typeface="Arial" pitchFamily="34" charset="0"/>
              </a:rPr>
              <a:t>fructose</a:t>
            </a:r>
            <a:r>
              <a:rPr lang="en-US" sz="2400" dirty="0">
                <a:solidFill>
                  <a:schemeClr val="bg1"/>
                </a:solidFill>
                <a:latin typeface="Arial" pitchFamily="34" charset="0"/>
                <a:cs typeface="Arial" pitchFamily="34" charset="0"/>
              </a:rPr>
              <a:t> and </a:t>
            </a:r>
            <a:r>
              <a:rPr lang="en-US" sz="2400" dirty="0" err="1">
                <a:solidFill>
                  <a:srgbClr val="FFC000"/>
                </a:solidFill>
                <a:latin typeface="Arial" pitchFamily="34" charset="0"/>
                <a:cs typeface="Arial" pitchFamily="34" charset="0"/>
              </a:rPr>
              <a:t>galactose</a:t>
            </a:r>
            <a:r>
              <a:rPr lang="en-US" sz="2400" dirty="0">
                <a:solidFill>
                  <a:srgbClr val="FFC000"/>
                </a:solidFill>
                <a:latin typeface="Arial" pitchFamily="34" charset="0"/>
                <a:cs typeface="Arial" pitchFamily="34" charset="0"/>
              </a:rPr>
              <a:t>.</a:t>
            </a:r>
          </a:p>
          <a:p>
            <a:pPr>
              <a:lnSpc>
                <a:spcPct val="150000"/>
              </a:lnSpc>
              <a:spcBef>
                <a:spcPct val="20000"/>
              </a:spcBef>
              <a:buClr>
                <a:srgbClr val="FFC000"/>
              </a:buClr>
              <a:buFontTx/>
              <a:buChar char="•"/>
              <a:tabLst>
                <a:tab pos="0" algn="l"/>
                <a:tab pos="114300" algn="l"/>
              </a:tabLst>
            </a:pPr>
            <a:r>
              <a:rPr lang="en-US" sz="2400" dirty="0">
                <a:solidFill>
                  <a:srgbClr val="FFC000"/>
                </a:solidFill>
                <a:latin typeface="Arial" pitchFamily="34" charset="0"/>
                <a:cs typeface="Arial" pitchFamily="34" charset="0"/>
              </a:rPr>
              <a:t> </a:t>
            </a:r>
            <a:r>
              <a:rPr lang="en-US" sz="2400" dirty="0">
                <a:solidFill>
                  <a:schemeClr val="bg1"/>
                </a:solidFill>
                <a:latin typeface="Arial" pitchFamily="34" charset="0"/>
                <a:cs typeface="Arial" pitchFamily="34" charset="0"/>
              </a:rPr>
              <a:t>The table or granulated sugar most customarily used as food is </a:t>
            </a:r>
            <a:r>
              <a:rPr lang="en-US" sz="2400" dirty="0">
                <a:solidFill>
                  <a:srgbClr val="FFC000"/>
                </a:solidFill>
                <a:latin typeface="Arial" pitchFamily="34" charset="0"/>
                <a:cs typeface="Arial" pitchFamily="34" charset="0"/>
              </a:rPr>
              <a:t>sucrose</a:t>
            </a:r>
            <a:r>
              <a:rPr lang="en-US" sz="2400" dirty="0">
                <a:solidFill>
                  <a:schemeClr val="bg1"/>
                </a:solidFill>
                <a:latin typeface="Arial" pitchFamily="34" charset="0"/>
                <a:cs typeface="Arial" pitchFamily="34" charset="0"/>
              </a:rPr>
              <a:t>, a disaccharide (in the body, sucrose hydrolyses into fructose and glucose).</a:t>
            </a:r>
          </a:p>
        </p:txBody>
      </p:sp>
    </p:spTree>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9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8" name="TextBox 7"/>
          <p:cNvSpPr txBox="1"/>
          <p:nvPr/>
        </p:nvSpPr>
        <p:spPr>
          <a:xfrm>
            <a:off x="4800600" y="304800"/>
            <a:ext cx="17526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Sugar</a:t>
            </a:r>
          </a:p>
        </p:txBody>
      </p:sp>
      <p:sp>
        <p:nvSpPr>
          <p:cNvPr id="3" name="Rectangle 2"/>
          <p:cNvSpPr/>
          <p:nvPr/>
        </p:nvSpPr>
        <p:spPr>
          <a:xfrm>
            <a:off x="304800" y="1143000"/>
            <a:ext cx="8534400" cy="1754326"/>
          </a:xfrm>
          <a:prstGeom prst="rect">
            <a:avLst/>
          </a:prstGeom>
        </p:spPr>
        <p:txBody>
          <a:bodyPr wrap="square">
            <a:spAutoFit/>
          </a:bodyPr>
          <a:lstStyle/>
          <a:p>
            <a:pPr>
              <a:lnSpc>
                <a:spcPct val="150000"/>
              </a:lnSpc>
              <a:spcBef>
                <a:spcPct val="20000"/>
              </a:spcBef>
              <a:buClr>
                <a:srgbClr val="FFC000"/>
              </a:buClr>
              <a:tabLst>
                <a:tab pos="0" algn="l"/>
                <a:tab pos="114300" algn="l"/>
              </a:tabLst>
            </a:pPr>
            <a:r>
              <a:rPr lang="en-US" sz="2400" dirty="0">
                <a:solidFill>
                  <a:schemeClr val="bg1"/>
                </a:solidFill>
                <a:latin typeface="Arial" pitchFamily="34" charset="0"/>
                <a:cs typeface="Arial" pitchFamily="34" charset="0"/>
              </a:rPr>
              <a:t>Sugars are found in the tissues of most plants but are only present in sufficient concentrations for efficient extraction in </a:t>
            </a:r>
            <a:r>
              <a:rPr lang="en-US" sz="2400" dirty="0">
                <a:solidFill>
                  <a:srgbClr val="FFC000"/>
                </a:solidFill>
                <a:latin typeface="Arial" pitchFamily="34" charset="0"/>
                <a:cs typeface="Arial" pitchFamily="34" charset="0"/>
              </a:rPr>
              <a:t>sugarcane </a:t>
            </a:r>
            <a:r>
              <a:rPr lang="en-US" sz="2400" dirty="0">
                <a:solidFill>
                  <a:schemeClr val="bg1"/>
                </a:solidFill>
                <a:latin typeface="Arial" pitchFamily="34" charset="0"/>
                <a:cs typeface="Arial" pitchFamily="34" charset="0"/>
              </a:rPr>
              <a:t>and </a:t>
            </a:r>
            <a:r>
              <a:rPr lang="en-US" sz="2400" dirty="0">
                <a:solidFill>
                  <a:srgbClr val="FFC000"/>
                </a:solidFill>
                <a:latin typeface="Arial" pitchFamily="34" charset="0"/>
                <a:cs typeface="Arial" pitchFamily="34" charset="0"/>
              </a:rPr>
              <a:t>sugar beet</a:t>
            </a:r>
            <a:r>
              <a:rPr lang="en-US" sz="2400" dirty="0">
                <a:solidFill>
                  <a:schemeClr val="bg1"/>
                </a:solidFill>
                <a:latin typeface="Arial" pitchFamily="34" charset="0"/>
                <a:cs typeface="Arial" pitchFamily="34" charset="0"/>
              </a:rPr>
              <a:t>.</a:t>
            </a:r>
          </a:p>
        </p:txBody>
      </p:sp>
      <p:sp>
        <p:nvSpPr>
          <p:cNvPr id="5" name="AutoShape 2" descr="data:image/jpeg;base64,/9j/4AAQSkZJRgABAQAAAQABAAD/2wCEAAkGBxQTEhQUExQWFhUXGBsbGRgYGRwZGhsdHh8fGiEcHRwcHCggGRslHxogITEhJSkrLi4uGyEzODMsNyotLisBCgoKDg0OGxAQGywkICY0LCwsLDQsLCwsLCwsLCwsLCwsLCwsLCwsLCwsLCwsLCwsLCwsLCwsLCwsLCwsLCwsLP/AABEIAMEBBQMBIgACEQEDEQH/xAAcAAACAgMBAQAAAAAAAAAAAAAGBwQFAAIDAQj/xABGEAABAgMFBQUFBQUHBQADAAABAhEAAyEEBRIxQQZRYXGBEyKRobEHMsHR8BQjQlLhYnKCsvEzNENzkqLCFiQ10uIVs8P/xAAaAQADAQEBAQAAAAAAAAAAAAACAwQBAAUG/8QAKhEAAgICAgEEAQQCAwAAAAAAAAECEQMhEjFBBCIyUWETQnGRM7EFgdH/2gAMAwEAAhEDEQA/AALbFgkhy4wtyyPXLziPsVsv9peZMcSxQNTEflFt7QrGUAO3eZiC4IfTx1+MFOx1gTLskoAiqcR61iTPkcYa7ZbjgnO2cBs/ZpSXEtNN9fWA/a29QB2aactBBRtVegQOQy+t8KyfNVNmPUqUWA4mgEJ9NjcnchufJxjS7ZY7MXP9pnDF/ZpIK+IzYc2zh1XPLKUJwSBgAZAfAkDgGcvvJD7zFBsdcgkS0hWeajx+UEv2vV6A9PCOy57deBHFJV58neZasTgoKVaBJxB+NA3nAjtXb+ylrxApUnQ8Q4rrmIJp16pIL+9p9fCFNtvblTVlLuw73Qn4aR2KMZMGq2gRWskknMlzD82FuyVIs1nROQkrVLfvAEJBdZBxZF9WfKEpctlJnSyQ4CkkjexFIdNkEy0T3A00FEgM0V5J10Zix9thNY7DIRMVMSlIUUt3XYB9HdjllSkR7yVgJUMmZ3f65fq0iXKmSwolLuGSBlzip2mtgk2SapTUAI5jvfDziJp5PkNUqeigu+9BPtcyUAVdmlyXokuCw4sCTF/e11SlJQ7JPvDqCk67qQqvZ9bT2kwEuVHEeOpMNi32QLlOSSBQcAa/ONmuD4oaqkkxX2m7vs1slgMBiSQTqCaOfrKHDY2kIQlUxVSVKIYBajUlt24QtNsZJMmXMYvKVhURudx8PGJllvVUwnvOUEtXTePDzg8M7VGTx2wh21kSrQmWqQwmy1hQWe6BoR4E9UiJVyLKwuXMU60kgn8zaj60ipM7ExGTNyckseL4ukWOz1qTKKiSAtqEqZs00GppDJqzvigV9pFjXJMqfhISDgW40OR5OPOINzzyMLJxPkNCDuhj3oU2qzqlTKomApJdyOLnXIg7xAVspZjZ1zLNOYdlULdipBywajExyqMJD6wcZLwZylHtHG/LoUlXboSU4KTUUxBG9gdDWmjwYXPYnQkqV3CkM/HcSekVKrzQHQiWhKSKJCQw6M0RLVfLBEt2ToNzaNA5GruglCTBT2qbOLlTRaEpJkqABUNDo+4HfATZDWHhLnFctSJoC5S0sQdQfryhSX1cirJaDLLlBDy1fmT8xkYKE040KnBxmpHORiSQtP4ddIMBbUzpYmJOGZLLsDp+KvDOA9NqZhmBpvjrdFvMlZOYOkBkhatdobGTGZdVpxIBj212lclaVIPdJYjTnA7cFvAJSkunTkdPhBFawFy21aETjyVDYhBaZcu2ScKqHMK3HeIGrOtcpZs88Z0G5Q3iOWzl+YFGWvNJaCy8bvl2uUxoRVKhmkxFfGVMx6AK89iu1xTZMxKVD8xCQrhz4xrcl7rlL7OYC+RB+HDiIs5VumSJhkzxwyoob/rKPLysYIxUUjfqnru4xZzUkoi65XZpfuzWNYmSpuDHmwd23tkYyJV22W0BA7MBSTUYlAH9RxjIbwa8CuTXkie02wKEqXM/D2gB5kKIVwdi/FtYIWSmQgILlMpICSzsAMuNHb0it9pluPZiS3dUyn4pfLqfKI4twEsKJqEgvxaNySqkdjjcbADbC9O0UADxMXfs72ZUSLTMDD/DBG+mL5c33GBu6bB9qtZBUlMsKKpi1Fkplg5kkjgOsPqy3UUy0mWsKQRRgnCRwIGTQc1KMOMBLlylyZXqlhAo3LL+vjFXeKwODinTfwi9tiGSQoBxqPjugB2hvJsZKvmaRBGL5cZIOJAvi+ShKmOtOJjvsRsyi0SlTJ7/AHmIJ0rkVca0gDt9vVMUHyGXzhnXBtZJlWWzyUy1TZ+EAS0ak1zYmubAHXKKcmKUMfs7ChNM22e2LmSDMmKCVdmpODeplJLgb2p1MHt1STJlpSGf8TVrxPCIFlE4p7SfLVjVXBLSSJYyZ3JKt6ug4yvtqFthOE5ZAdKEpJG7OF5nNxpBwq9loq8E7m4jj9ZQsvalealIEkN35ndY1Kc8t7gDrBdet4pEs1ZCTTQqO88X0+ULdd4ptFvlY69mpSyKM9CB0wp84z09222FKO1RFRc6rFPkVrMR3nyCsyOgPlDTuiSqYjBizS7fmKdBugT25tgmSELKQFSlpWkjVJoUnofKCG4rUuZLThUcT90jQN8nh1c1fbNlcVXRGt1mxpmycytJbPNqPu/SBLYax9rMUkqY1Sx4Alz/AKUj+KGJabFMQpMxSS+/CWbfwLvWFtesiZZ7yICsAtCwsKTRjixE8GLluIglDjJ/kHna0Hez9iXMlrASSly5G8BwK6uM+BEV20VnVJSicoFICsKkni7Ebw4gkk9mhsZJlJHuklgG3OxL1JO+N71VZ7RJXKCQErSQ7ZUZKgBuod8Fd9nKbTtIhXVPxoqcxlpFPtjdazK7RI+9luoAZqT+INrk4b4xZbJFSE4FYe1S6S3eDpoSDqMiN76RezFpZ5jqLVVR+lKQFpVyYUpNy9qFfYVmZKExFU5K/ZOYJ518Ij3slSpTp95NRzGY5t8IIJNkRY7SpCayLWCnCrJEwOUhxoSaZM53CKWXUFCtSO9uOT8sn4CHKpIZGXaZ32cvntUAauG60I5FhyMW97Xci0Sgkjik5lKvlvG6F3ZrQbPaDolRLjcdR4wzLqm9pLxIPeSBiGik6K5jI9ITOHF2jLtUxR3pIXLmlMwMoUI0HLhxjiQ+UM7bXZhVpl9pKQVLSHSwfEnPCW/ENP1hc2FWZNGpxfdXKHRlaE9aNrltJRMA3w37imJXICV4QCokKbvZVA3iFVOkBYdL4hUF9YNdjbzUJaA5xGpOtS7PoOG+Mml2YnLoj7eXQZJTaZQXhyW6FJbcqoruLfCJ+yO0rslR+UFlvmtiSCCPIgjLjrC4vq5FWdRnSh9yVEKSP8JX/ofKJc0IyX5GxvyMa9Lul2uXhPvZpUMwfrSA6RaZlmmdjOS5rn7qhvBaJWy99lwkmum4wUXzdEu2SmNFCqVDNJ+tIji60zXooLRKnKYyVd0jLEwHJ2eMiHZJirO8qfRSWANGI3jLOMipSnXaB5fgq9vbSozEkTBNlhKWIASa1q2Z0OtIHdoL1aWEJOYHpF5eEh7OWFW+P6QFSLKZ9oEt6OxI0SMz4ZcSBFrgm034FSlwjxXkJdi7OZclS8lTTT91PzL+Ajjfu0E2XMCJM2YgJ94IWpIJNWIBY/rBPZJKQAwZKaAaADSFteT9rMf8yvWFwfObY+UVDGolt/1baSRjnrUAQWLaaZa6nOKy9LwMx655/KK9WcbNQw/grTI77o5ND+9nmy6bJIQpaR28xDrLOsPXCPygCnEwt/ZTs4LVawtYeXJZTH8Sz7o5Bio8hvj6QstlTLBIGdSYHLvQEPbspk2ijBJG5wSOtM4Hb/QGMxg/406LSNDx3KzBprBnbiKAjoPWFztneQlLWOD6bojnFpqijG7Abbi+FAFCVZFn4b+cD2x4eedThOsR7Ra+07TF+UtzGUabNzcNoQ5YFx5P+nWKoY0oNAym1lixwXjd0udZMIAxqSpKgNTmkjdujNgJol2dClqZ0gMPeJ1zYsBnkXppXe6pqlJZObPp+EH9fGKFVuwFQdLBRAKchV/TzxRNGbSaRXKHJpMaEyZLWlKsKS5b9obq51HrAJ7QLtxShNS+KQoTBvYEE11o55+Ui67XMmkZJB/Nr0BDB4uLXJmBwvCtnSpLM/IuRycaxnJt2A8ajoH5N4mYpMtmCQzak519OkFVku0kJZqjLVh65+cB+zFlHbKxEnsaKFUkq/DUZO78ngllzZUpSFYO8lPcOTd4EM2dakEh6E5Aw1bQErTqJT3ilVntAP4VgjhRjQ8h4Rdy1Y00GYzjlf1vk2uSpSUKC5Pfw5lg78SWBHxyB12WwKPaLI7FHexPRgMnyY+ldIDJC5IYpVF3poi7TXEuZZioMcRp+zMSaHq3meEAV3TCaGiw4IObjMc6Q8ptolFL4ZaZamNVliMxln5wq9vrqlSp6Z8gjs1kBYQQoJLUU43ga6tmTD4UtWLjkt9AZfFlC3oxBf5fLoIudhL67M95yUkDDk70bx+MbT5eEoK0ghQapoRR3YOxiqvayqslpStL4JgStJ0UhVUnqMxvChDJLQc67Q9LudQGJam/CEkoAG4YWPj5ZQvPaZsmkY7XJJd3moOumMeHe31ObuS7NXuJiEh6xeW1CZiCCHcVG/fHnPPJSrwCoUfPCJpFRFrszbyJjGlco4bRXUbLaFS/w+8g70nLm2URLAppqSKOWi1+6J3kbSbSFJSQcgyubn4RvYUY1LQagio36EcdIprntK1BdScIBL1GYTrzicLQAcTMd4p4jwyiGbtUP46A+97EbHOYE9isnAdUHMpPDdBPs3fylHs373rE+97Ai1SVIXXENMwRkocRC/kWefZZ3Zq99KSZS9FAfpmN3AvHY+OXb78iJWkN60IlzPekqWRRzh8njyA+7trThab3FDzGmUZFPCH0v6FJS+wjvTZaSoDs19kFimIlYJ61FeeekKy6rrVLtU+UQEzEsDWgSzkvuND4Q21iRa5eGa+KWHTVjQZuGHQiBNd1y/8A8gTMmYUzZKe8SACQWZ9KNnFPJNUxdyTs4zFAIABemfwhcX3KwzV7iSR1hvbQbLCV35BJSB7hIILjNBA8jCdv2045pGgpCMWJxm34KJ51KH5IEs1jrPl1Ya5RzQmLW7rCqdMShIclkgDUxROSjsTCN6Gr7HbOJVnCgKrWp+jD0HnDSRbHoWgHuuyIsdnRKeoqtW4muXnyaJUq9UKlmYmY4SWxBJodzHM6aCpiWOZSbpmSxhHeM9LFOIBTR8/7c38J9oXgLygcII/EEhnHAlyODQU7d7WK7MSpToM1KioqbHgyYAPhBqMyS2jwsFZCGwje2HCNHsqzEhX7pPlEVMtSQmY1MRAPFLEjwUPGCizgJkFJDFYUahnyZjr+sVdrszWKWrfMJ/4/8YYpUHlxav6Vjo2Ls6Ey0doU4lBy6hlw1J1gP2vu1Mi0KUkqMiet6hsK82zqDo7RN2X+/CKsgAJSkFqUAdtBu4GLzafZ5ExE6UlIC0g4SB+IBxXifWI3JRlVDoxvbZX3Kr8KqgUfxEGC53aSwse/7qtS4yU3EQvLitoXKQo60VwUnP4NyMGt0KcpBLAnPjkPWAa4yoKfuVlXe9nMmYqehnVLwL3OAShTciUkn8qREOVeONJJLlKyFcjT5/6YKLZYxMEyWp+9iBO7R+YIfpC7umyL7ZchRMsA4DvJYVrkkkPvZUOhvbAjRd2W09lMBOb4Xyd6VGoqDRqAxWXZbuyVNsxS6UklCDkUk90HKgqnkmCv/o+zrkTMalImJAKSVnTMcyzQFbZEy5si1BWIKT2c0kMQXAckZvhByd3zd4c1fR05Rlv+wuunCtZMw41qqCoPX8oH4eA4RLvGxS1JwqQkpNKgDM+nxgTsFoNC+uY0IyPWCmVNK3xB3FQa1zp1L9Yj5LpjnHygVtdxqVPRLS4BSE8SEhnOhIAAbgIt7w2QnT7AZKkpM2S5klJfukgmWpxSveSXORGWd/ZETEALICqli1S1OhIr5x3lbRzUzKSkiW7ArUQTvLAGgPlFkZ3FEeRyukKvZO2rlqXLWClcsspJoQ1KiGNdl5LnJdJCE5EkOX3tkAYoPabcykLF5SpeFsInBJCkrSWAWDQ7hUbsmr5sneycQcjAsV5HXmIlzYk3aDjK0ddt9n5k+WagrSSUHDhL6poWY/KFYJWEDF3SDlrQ69Y+gZ9SQWY6+WKFb7Sdn1S1GekUJZY3H83I+vOOwTafFmtJok7LW1AngzC0tSS+ZzTSgzZTHpFkVhg5Ffr1gGuVZUlABapSfIj1MF1l+zuEsknUkOH3EkMM9YzJB3obGaS2SLlviqpaj7qm6aHwi3tCUrKStu6oKB0B+RyO8EwE7UWfsJ/aSqJIqBkP0rFzclpTPT94X3A5eGpibJi4y5I3TIO0d2YZgVJlTZspTkYElZQdUKwjSjE5g6sY9gpQgIoKctY9hyzKt/7FcWQLBaCJiwNUqA+ukRb0tykTLMsYWKVJLhwQ6gQxBGiY8sk1pxH7w6kfqYrtprQn7NJY96XNW41Y4VeGcXyVbFtK1Z7f99BMlXZrVLLElCQMCgaMHqg5GjZQsFrJJJzJcxcX5bsTjf6AvFbd9jVOmJlpzUW5DUweP42yfMlz4xLe5bhmT8HZpKlHP8qQ7Bzv15Q2th9mk2ZJWrCpQLOPQE79/GON0SJVnlplJUkKZmxB+u/4xbhYQl3oBHj5vWOctdeP/S5YuMaKPbO9MCFVqX6/WUWN32RNmso+0FggFagHxFxWgDlWmWcBloSu226VIl/mC1HQBJBqN2XMsNYm7bz5dnmCzyySod+apSiSVGtXO5qctwh/pMFQt9sTlnvigM2inBcxSyTiU9HyGg6CON0XeZy0y05qUA+4anoKxwt1pKy3hDE9l+z2ILmrJQXCAGfOp5HLzi90kZF1tka87ATLRLILHAlIArqKePnELanZzs7AhSVkhKEqIIapYuGoxeGRelwiWD2cwmYioSsULNQFnxZ+UB18Wwqu6fLKv8FJSCcgACwfcwH8QgFVoPJk5JuJx9nc/wC4Qc2pyr6Z+MMi95bTifzAHlp8IU/s2n/clO4qA5sSPMw3bzUmYZakkMpLg7x9esT5lUn/ANGwlqP8Cgtc9NltdolrUEIWe0Qas5z5DMQSXTeaVJS01BDNQkt4CKX2qXQSBNA9135Go6AhXiICrPYzhBS4caRrjGUbbGKUuVVoedlthUcQIVvqK9M44Xld8tahO3BljIkaP4s+5t0KG77bOlqH3im3EuPOGlYMakhaFfdqSksakOC+uhAH8UCk4vuwZqthXYrYundSkU96qvAeNTFLtvdAtVmtCezCZmF0qSCkFQ7wcENoBiD6u2UW91kKlNqksOI37z+saX5bTKRLWAFAuFBWTM/1zEPVLomjblSE3sxeaVDBV0+mnhDRub7xgEtkN7nf9c4UN6SOwt5I9yY6k8HzTTQGnJoPbgvdRl4JagFEs+oSHJI40bqMoXlx+7XkoUnw/KDxNklpWMSnIYqSDQjeeOcVO1cpODHKxMg95KkkNiYEvkRllxjvZL0RKlhIUkKz7ykgvvLmp4mOlvvBS0lKkcKhwoasWbfrHLLGOhcYz5Jgxar+K7MqzLAKFA1LktqPB/PhCzue2qkTFSlVwqLfW45wb3tZMBoe6XY/DjAJtTZDLmJmAMFN46eXoYdGpIfkgorkhybMWsTkM7lOXENk3TKCC3XImbLKJrd4MxI93KvzhXbB38mXLqpKSpTYlaaM/F28IZ1zSStBxFnyLknzy39YSsSTtk0ptPQm702WnWO1/Zj/AGcw40LzBSMw+8OxGeW+DOw2CVKSlMuYkLGZwGYHpoFJA8fGC3aDZpFolFOIpW7pVuPFmzyJzYwGXVJVLKpawykkg8xTwOcHKQeOKntlje+zybVKUuUAFIyABAJbJiSHL6deC2GKQoKS+AnI/hOqT8Ia1lW9mngHPAc2asL612tH2iaJgxjNSd7gV5l3ffC5boKuNklG1gAA7PE28t5AGMjrddwSFgmZ3a0AUadXqYyEt4k6OuR5KDqQoU7r9enEARAvyx4rPNmAUQpLjgrEH8R5wQ2W4bSJQWEKDAYSA575DZVdzkN8RLVa0Jk22TOBSpQGF/zpVlSgL+hEenJaAn+BQzpmIkmGD7OtnU4ftE3WiUuz6/B23MYDLtuxU+eJSRma8naHhdt1JliWkDuywwfN98Q/8hnWOHBdv/QHp8dycmZLsiCAlUtAJDsE0HWB/aNfYJ+7JY+8glxzTugpnqCXJLfpkIWG216EnC9THlemxuckvstnLR5szei5fazJZZcxXvasgEhjuKlOf3RFDb7YVzFrUoqJJJJqS5ziyUgSpaQC/wB3iUxyUQ7dMukD2+PoMdeCWa4ne7iozkBIdRLAcSKNxh9bJSzZZQCly0kZhKCvvHM4ioOatl4wmNkZJ+0Ym9xJY8Vd30J8IYJtBKczVQJPKAyMKGLmGNssAM5FsC8VMJwqZKxwll2UOB0hY+0CUlMmcoKL9oEhssJLjm4BLcoI7DbSimNx3u6aVACh4kNyMD3tLk9rapUmSruz1JJGgZKe9/uUSN6YGG5bAyReNNfZX+z2QoPvxJUBzFPIQ6rDKKpUsEYcCQl9KfKBK4rnTKteFI92SgtuLqSPAMOkGE9ExS0qM1paWdISxVwJfLp4ZwuS/U932Yp0lFeCv2guRM+UpBKVOCk4SCzjP+F3hPXVYzgYiqSx5inqId023ysTMUkFkqIeuWeYFcoorLdMkTpyOzSQVFYP73eccHcboTmkox0PxuS+QrrTY+EGOxdq+7VLP4UkjkO8R/tP+qCudsvZlf4bcidesQrPcaLMsrl4idyqhgQWHNonj6hKVMbKpoiqtipc4BJqDpuoAPKOl63gqawUKJBYZAvrn08YFpk5SJ6pZNJZKAr9lI7iuqCkwU2ST2oQ2ZegqRxG9mblHpJAwUY1Ji321sboxAVQX390sD5sY22HvVgZYAxtRW4alt9WflBlf2z4ImBQPeSoNk9GpypzaFFYZypM18lJLHpQj1g2uUQMjX6lrpjTZso3l2pSfdURWrZb6jXrHGzrCrKLQ/dxBJO5w4PAPSNFriWrOvZOn2oTEsoAK3gUPMfhPEUrlA3tBZO1kKS3eQaeo9T/AKhFmVRzcHPI0Jzpr4ZwcPaxkWnpgBc84BYQr3SR4uDTc7ND32avjHLBeoavDf8ACENfNl7KaQKB3EFux1+4SATQ0MOybVk3DbQ8k2gHrFFf1kc9oB3gO9xHzH1pHlgtbpGu6LCYcQ4iIrdhx0wSkWg9nNDsO6SOvpC12ms8yXaPtDfdLZOIEFiAzEAunLUVhl3pIKFMgd1YyHCvwfxgetIQpCpcwOhdFcHyPBj9UhuKf2NnDmtfyQLEZcxAxqLigFcukZFEtKrOtUpZqlmV+ZOh+tQYyAcZJ1Qoek7a8sWlzFMfe7MhIL71DLkCaCBDau+7PaUfeSyhRoFTJa0NXRfuEvXC9X4xc3xaJqVmUlTqcVBws9G/aYEF6ExY3zZT9lxFRBwh0kJWkvmDiTUeBi121slpR2hObHyTLtU5BZExyAS2lKPrV8jnDLs1gtCfdtCZo/KpOE+IJB8BAJct1A3rLKgezw4mcu4BGFVdCnqwMNmQsIJIAZgG3NuhGX9NzqVbC2lYIbQ20DEnJSfeBzFKeIL9YWt2SftVtANUJLnkM/E0gq9rNu7OcCk94oamoJLHmGPONfZVYgiXMmEArmDDLcOBoVdBiPSFQwrCnJedIdDJy78bIt+SgozGA70wJYfspA9fWKCz3dLI7z5pGe9+EX16zQCzHD20xQ1pQgNyYc4rZiaOzd+gPBL/ABAfjFcNROu2TrBZpaFpwhqOTXT+sXyVummn16xSJPeSKAhOrh2+MHWxt0ItCsCySlnIyem/n6Qsq5RjHkCVsmM54ct1ecTLis4XaBPPewJCUg1IKkh2DVNB/qMe7R2Hs1TEZhJIfexIjtsyvDjSaF8yC3F65M308alehfqpJxTRci3BJmqSXmnCBRizlXQgOfCLKfeZmKJJyoOG89SHgWvSfhmMMyCKc3idOtKZQrnQgc2NeETTXFKETMUY1zkTptpfxiRdN7S1TuzDlaU4nAdhkAedTXceJhdX7tOQRLlEGYXroktu3xZexxeNFpUpTzCtGIvVmLebtlrBL074NsDJnTdIa6U4gCMiARyOXk0R5kgHM9Y2soIyNcnB0GQI3sfIx5OWNaPkWavEHL65xJl9L+5AwyeAOt92gWpK1t2RQcfEo7g64FIA/c5Rb3btOgAIkykkDuJURmWxMBpwVwJA36bUyMctTig7xHAe9lpgKi3ARXWSQhCFB6qwkSxSqS9VFymuQG+LcWX2L+jJxcnQQqTOm/2kyXNQokgYDLWkaBKsRCv4gOuUIzbu6/s1tWnMLAWk8C49UmHfZ7SialKlS0qoBmoYdMIIIIYg+EA/tZsCJtnROlpZUlTLJocKqZ/i72Fjx3u7ccvdsFppAxsrPK5U2QapUhQbkDMAH8Sf9xgas97T5CikLJCS2FVRSnMDkY73RbOzUlWQ116twzjntNIwzyoAMsBQao8eTQyC9zTOzdKSLiwbTKUpCZiQAVAKUDkCWJY7oL9obsNnmoSFFSVDumj8cuYhYSswWy038IcN2gW67pKiSZkugOau6WNNSUh+aoGUV2huOfGSbAS/LD2gDe8HHx+EDVgtBQqHZM2TSk4pk1KAGzUFFW8u7DKjDM1pCr20uT7PPVhUFIPeSpOSknIj63waSao7Pki5coh/shfTpYsSN+unnBrKngEEZN5fP5GETs7eKk5Go9Iat1Xg8tIxOWFdT/X1iPJCmct7Lq3yQXGigWI0fd0Prvhe2x0zFIVmM93MQc2a1haWPTgflA7tXd5I7ZI7yKLG9O/p6E7hAobjnT2D1pkImBPaoC8L4XJDcOMZGsmelqh4yGKbRQ8UG7oK5tvK5hJqTXm/0PGLxd8PZ1ylAklLgk/tDLk7wJyC4B1Dp8/jSJyZ7JCgHwqr+6ru/EeMVUQSgRLuOC1oUdXB9Q/UDzgsvKawcH63wEW2cUlKxmkgjWo/pF5el4Ay8QyqPAt8POPP9bDSkdFboXG3E8zrRLlgkqJOZfMgDpn5wzdlrtCJaB+FIb+AVUeaiG6GFns3Y1Wu8SoUSlTk7gKD0foYcSklFmmFIYlJCd+TD1EHkTqON/WxfKk68i3vZyqUhTAkVOfve965cuQ1s9zLVLlTMkLmrSz1ZNCeTIVXenx63zZgJp3gjWlQHgn2gsH2e77EoDvhn4lQKy+T/i8Ytk6dGKVLQMmS0zJk4qPUtx6jzrB9sXb5UorUs1pXRI15QKCzPJQ1XmNz7iT0qdYt02ZUuQtK5Z7ykHEdzlgXy3nkIXNb0URqWOmctomWtaxqXpA9bLyly7ZOCVKCCtGA6Eq05mvgIt7YlwSEkUzBrmOjQtNrJ6u0CH7o71NSaP5dKx2NW6Az6gHV43iO1cCqQAOGv9OhgY2nvKaE0UwLuRn4xFsN9doe+wWc9AeI4nNo82imBSEp1KhSD4VKxP6lxoHrOohQUCxBBB3EVeD72QXghE+dKVhBmhBSSWqkkFI3khbt+yWigue4FTCCR3AfEjQctY1vsKs9rTNl0KShQIyCgx+VIY/cqB4NK0fRUiaFd2tN2R4fW+Mno7od08Tq+lfXllA3cF+InyJcxJAMxgRUhK2dSHYOQH5tBBLu4oTjCyosQoKy3hQOaaE05dJ9vVHdESajulNVEVFM2zBPLLnC3n22ZLnKQFEYVUORNRhJ3gipHGGvNlhiNNGplTPd+sLzbq7QmaiegMFhlA/mRXTeDTgOEK/T4y/kr9PNN0yfdVrKsSXAVRQyY6vQx5fJK0LRMDpWggkaFmq3jzHhEsFk7suYC4BHDV+oYmCG8JUtilJwlVQ/undX8BzH00M0NlxuhEyrOQVI1BI8KR3vSQVWcKwt2RCSeCnbrTwSYa+z9ypmlaFypYUk98lHfL1zBy65cxE+27BpCJstLqlTUFJSfeQc0rSXYsdDvNY5ZUp0S5FpxERZ1UG8Q2fZrPOCYlPvKZXBNML+g6QrFWFUmeuQtsaVFJ3ONeREML2e2js1lD1IIP8AMB4gw3IDF3Av7bd9mlkTLQVTlqdnKuDgJDJADtppnHDamwyrZZSuXLKVygSzBLoHdU2GhwsFciYn3rZ8QGIPhOIa5Z04iNbum4EKavZqxB9UKoQd7gpH8UBzoaoRcPyJSWkypwGoPkYNtnbwL4XocopdubAmTagpFUKqnlp4O3SI93WsJUljXOCyLkrF43TaY3bImoVvz57+vrSLddmKhiAqBXiIGrgt4KATkc+B+vqsFF0XsMKsSMLUqW/TxiR10G20Lq+7p+zzSmiUGqHdm3cxl4RkNO02qStsclKmdi7DjoYyHqKrs5epktULCxTjUPuPwPwifZO93VUCwQDoCKeGR6RXWNJCwGoc66EUHpF1JsbeLj1/rFCGNqinnSwT3nZqsAS+ucUu0V5GXZwkGqgPFgk+aSYKryk94KahFRWhGj6uK9eEUlmuXt7RKQWwy5pUQSzpSMTZb1dawucFL5fyKk32gn9mezvYWXEtJxzKrpkM28GfrF9tDaGlunIsB4v8I9kTMamDVoxpTrzz4xui2omL7NlFMouRhUO+2EAOBn3i+VOTqglOdk8k0LmyoSuYpcyhWpRSlX5T3X01BEFO2t7InolSJIUopGIgJOiW8g8E/wD00icsKWgBkgMACWHebHhCmfQGOarD2JKEJSpNR+VQxUIJYg+vhDZONmc/wC+yqQZaFNktRG8kISHPSC6ZKUlLjvb0nI8MmJ+no8Udou5ci2y1BJEuYQ43d1nLUfFhHhBROlsc2fWocud3XxjtGtgvetkSRiQO6QRT8JoWPg4P6wlttZJTaWIbug9C5h+2iWU4sQZCgxLuCNWA1ByGbEVNYSe3NjWq1hBDEJAPBs6+J8YzGuMhk5OeOgQgp2J2ZXa5jkkJDV4cPQQMrQxMPD2cykyTJkpGIkPMUcipsk8AwG6pOrw6b1oTjg7suU7O2eUhP3ZYMAO8eBY5kF+PWBPa25E2lJTJllCkjEUqUwJALEJUlKg9RkKkQa+0C9lypITLqpZatWHpVjFHsfa12wLkzSv7sBcteqdCxNRuZ2O7etOXGxyurFvsHa1yrbKlkrCFqIKQSwJHvNlRqnc8P6QphqzfVRpCHv7/ALO3rJzQJrFmcrStKSBp7w8DFt7Otv1yms9oJXJSlkK1lgUZh7yPMRzX7kDJW6G72JSXAqxbQChyypV24vyrL+sZXKWklJW2JAHe7yaj5OdCqJ1ltcuajEghctQcFJeh45v+ojWamgGgL5eLj6ELk0zo2mBtylSpeFVACQHLd3MVHDc/SLW12sKCRgGJiFKA7qm03u7jTOI1x2R8BJ6BnA0zyHygwkXejCciDWteByIFeW+BTRW8iTtgTcF4mVPwl2Umg5VABOYzbw0DH0u1BSUkZEQO3/ciCoLRSYnvDC430INCCxFGOcb3Za+4xyd4j9RqVo1uM9oUvtbk9neAmgAFaQTxUks/hhiLs1NwzsWL3gD1FXgi9s1mxJkTNQSk9R/8ecA92T2SkjMfCLYybwpiFGptDyopKVjVj9b6xRS1GXPUlVQsluSq0/dJI5gRI2StvaycI0qOR06F/COt+SO6FaJOmg0LcCX6ndGx2jYvjKgH24sBXJcjvyjX93Ly+EAElZBB3Q4bcQpTLAKVjvA7lBj4Fw/AwqLxsKpM1ctWaCx5aHrTxhuN6o7KtqQV3DepJAzSR7rs53ctekM+4JP+Ivvr/wBqQwoB6wmLhkKx40juy2UeGg6vXoYbOzFv7o35N4fKJstR0jqbVhsmcGDh49iulTyA0exJ+tI7ghY3OCvAlION8uOfx8oN7BcUxQUJpwMTSj65B6sYqdiRLFnk2pKXVNABrkoMlQGoOIH6FSoEqDqCko7zkV72TFno/jHpzbi2kDLLa0QbRcEtaVjERVwzAeZozQI33cqrOoTULKkAgqAzSNflXOu4wx13fhkzSn3lA4XyAYb61INdxELixLtC5kyXMAHvOGZNX7rOGzZwC0LdvsFTbDCxDAlw1Wrqf0jayqR26sKRiwgqLO9SAXNKV8TugZuK+ApAR3nlpIL6MWAJ/M0XWzU4TZk0igTgKlH3QolQA3YmA8RCsbblRktBXJtKx1qBXU7/AIRuV4wFKTUbiz89+scRNfIjpXhUtnTP1jebLp8vrOKnERZVbcW5Umz9uhOJKPe/Y3KO9Ls+4VeJt1WlM2WiYhjLmJCh0056Hl1iShIUCFAEEMXy1HUQtPZzfiZU2dYFd1KJijLc1SlycL5nSvzgQ0g/t9nQQSwUoZE5jlTd8eMKza2y4rSKVUgV4B07n/DX4Q3bQtJBNDTx9Whd32ypxUdEgCjHMmoIDGtByhc5UhuFXIUlksnaTkI3qryFT5CHjsmhHblQS2BKi27Qf7YB7ouBBtiUy3xHMZhLnTWHOi50S7OtCQHKVYlHNzXPcKDkBDFLkg51DX2LfaK2mdaiNEpJ5aN5PFnsjaxKUxYY6P8Aujf4RSzpBGNQIxKIA5aDwBrxjlOJSlKQGw5qc1dmplQpf+IwytUE6apFB7Ykj7ShYPvSyOiVFv5j4QF2BNHgo9qC/vLMjUWdJPVSv/V+sVt03UtUsKAHKAm+MAMMbmXWwVvVKtCUpUUpU4IBYEtRxkTRoJfaHfFplypZTMIlKVhmAAOrVnZ6gGAiwJVKmpJBBSoFjwrDF2rs3a2FYZ3BUmuqQ49G6xI5VNFsoKto82TvHtMCUjETqMgBWvDTrBVKtS5SvvayiWKwSky8WVAGKQ4c6CpdjAx7G7F/2y5qveKsI3hIr4Fx9CDC8pHaEIqAXBUCxHI6H5GGS9uyJ7dHS9rl7KWZqVL7tS3eKhyY4t0USThWoBs9MqjFTeK+cW9jvK1SZaJUySJyEsjtULBURklSkkDCWqQMWRiPelmDhersW1o4PkRC88VKFo3G3F0wU9oNk7WxLOZSAocMP/yPOE9YpmEkQ/bSkKlKQqr+YIr6ecIS8rOZUxST+FRHNi0b6OVwcWMyaqQc+z+9wmcEE/0OfgWPjDMtNnCkFJyII6aeRj59sM9SZgUiihU8B9aQ9dlb1Fps8uZ+JsK/3ks/iGP8UUOPFiW72DNpUUhjmheE/wAWXi3++BXbaTiMu0GoIEpepLAlKuqf5YYu0FiGIhqLDEc6pV4jD00gQvGydtZ5qRnhxAaunvPyoQ/7QgkO1KAO7KWtKCuUr8RY8dIKrgtpRMKCagt+vxhclRSQoZhgfh5U6QS2S34sE0Goorp+lOkKzQvZkHqhuWe0OM6+vGPYH7tvEFAc/X16xkQuIRU+zxBlWdAnEJluua5LMkhISHejklXFoZF12pc6ScCTLQSWWqqiN4GjtSFLszPTOkyDMGLsVhJGhAcAHeGUDzSIYMjag9kUs7uH5R6bW7J3BvoIJNmJSSibMUxrUuajjEO9LvTLl4lLmPUHvkUEabIXg5KT+LLmPj8om7aKCZAoC6tdKfKBkqVgU1KhYBKJCrSoKLrUFuWyJLuw953c7jHH2UXmqbb59Th7MqSkqLAhSUlTOA7ZlnyGTxXbZWky5ZUihJwnVnq/inzip9mt/IsdrSZgSETO4uYc0JL5bnVhc7gd8Fij3I7J9H0QjFmM+o+ceJejq0y0Bzpw+XSOEuaWoGyzzPJ/N47Ys2Af4/VYYJNZ84S0rUrIJJ8A9IW9wXTZ5lrnzVf2qVIKV4yl9CQN57uZ/EBvdj2uSFoUggVBBO4Gnjy4wirVb12aaiaUkpExcqYl8+6gqTzDhQ4iFSg70PxNU7HDeCJsqWVJEtdGAWSA9M1JSryTABbe2lJVNtRT2iySyCcIYAAB8h3dIIbpvYzJQKZmOWplJetBmOB/ZORga2+tqpxk2eSkqmTSyEpBNC1eTfVDClFvQxPgwi9lVnUqXMta3U6ymW9WSKKbdWnQwx5sx5bAF1Bv6vkIqdnrkFlskizO6kJzA7uI1J889erRdIsaQ1AVZPSvWNtt6Fyae2Li8pLTUylykImqaoDBhqFBnJyLmgApWsO0WBaQ2acWFyGIp3X6UfItSGXedhC0ENXR3cHnm0L633uPs87EpkiWpXHugnVjnRtHyEMU5eQovyKTba39tbJhHuoCZaRuCR/7OesFOzkppMviAemUL5JKiVHMkk8zWGdc0pkSx+wPOvygPUv2lHpF7i3k2FKqKQDWjiO9+ThKs6ickpNPAAdcon2CUW4DXnoPXoYrdtpBVZJraJfmAU/BzEPckVtkb2NXpiTNkE1BcDRlU9YMBaFdooMMTs2v6QmfZ1en2e8JRfuqOA9cvOHFeiVJtiqBqKBrqKa0qDWLZog/cy5JKsvdTQc6Anm8VltyKS1XZt49a6xOICQd2AcCc3ypu6nlEa0yHQCO8QQ7PUu3ByOPCCcVxEJ7KScWY74We3tjAnzAPxd9J8vh5wy5iAZb6iA72hWbFKlTU5pdKvn6DrEfp/bIslTiAd3qAEH3srvHDPmWc+7NTiQ/5k1pzS/+kQu5ZIUQaPWLG7L0MqdKmoqpCwfAgseBy5Ra0+QnXGh5XtJxpAFFOyeefU0frwgetNwJ+ziZLV94FqSQmmIu4UAfw4SKUbKsXN+29GBExBBTMwkAkJwn3kkHLECMjmDwjhZbGqaEqK+zqmubHKlWAq1Xq2+C58QYScehJW+xTETZiFJYgkfI/GI932koNcjDK9qGz4lTJcxK8XaBiSz4k0qzDKmX4YWFvlFCq6wUfcjHKnYc3ReOFLHLR4yBm67WClicvSPImePY60zts3efZTQg1StwsfEcRBzYpmYz71G1ByI4EV8YCNirkM9U2ZVpaFEH9tnHNviIMblKmAfClqDMgu5rx1EUSaukBgla2X9mnqSxSwIII/pFxf1/JtEhCQnviqwxYEBqU4lucU4lYSU54ac2iOt0qVxAybN9aZZwPaDaTdgztPZ8cmYMLMHB34e9loWDQvJzBRbJ6Q0LUHd65/VOUK+1SsC1J/KSPCDxfQjM62O/2Q7Spn2cWdf9rZ06n3peQI/dfCf4d7A9lTCSxb6G761j5i2avtdjtEuegPhPeS5AWk5pPA+RAOkfSF0W+XaJSJ8kgomBwd2hSRvSaEQxkyZYy5jjLlqOHHX0hRe0q6wiVaVBh/3UuaniFy8KvFSSekNtJ51+mgY2tuUWwKs+MJMzAQdXQJigW3OADzgJBwexGWC+J1m/s1HCrNJ90/I8RDl9kl2i0lFvWkpUkLQkaVwppwASf9fCFFtDcM2RMTIUg9qpTJSK4i7DDvckNzj6c2JuxNmsciUPwpZVXdX4q611gaTSDnKmW6ZTaVjxcrSO4EaEgxvEXZwmooax8+X/AGtR+3SgVGYlSpKEs4KTNCSX3lKfWPoicKQhLXIx3rOAyStZPPEQPPFC8kuKb+h2JXaF0qylBwqBBBYg6QyLjFByHygOvsYrXM4zSP8Ac0HV0JqeJiXNNuCZfgVNhRZ3CAGpiLneWLeQPiYi34h5ZSclOCPARNlJ7mZzHoqsQL3md364ROuxojisypr6oWD1Sf0h+yLX9oTYrUk92bLTLUHqFPR+PvD+GERtGR9omsG72XQQZezbaJIQLJMLErBQSWBKVdohPB14kneJvCPUauNnnSfuHHaqkJHSjjeU8CxBf5RF+zLQpYCAygCVBTMpINCksxbJXBtA8tMwFiCHam7N/lA3ttfKpUuWELCVTpwQQWxYcKiro4SH4xj6FxW6MsodGbgjxipvm7zMs0xIrmMmZScvX6pE+7pndTy+Mc7YO+1WNOH1nHnR1J/2WpeBK2mocHkY8lJNFO2Ej65R2v6zmTaZyNMRLHca/p0jlZwlTU5R6l0rJUrYyLIpNou4yyoAgsCasD3nPCpHSLq55vZolpcmVhSkNQlQpU6ChHUb4DNk54xKSrIpZuXey1LOBBDbQShYeqV4x5fGvhCwkrdEnaSaLRZpjSkAISFpoSpLUUCSeeUKm24VuMjpDTks5b3VjEP4veHi46Qqr4s5lzFJOaSR+vXODj+A8uNIrApoyN7QKvvr8/OMhpHcloansq/uq+a/SOdy5yOcZGRP+5lGHoJJnvr/AHj8Yh2/3hyMeRkGhiKqbmrrC2vz+3mfvfARkZBQ7E+o6RBh2+w/+4Wj/P8A/wCaY8jIYSoZEnPp8Yr5/wDeUfwfyzoyMhc+hkexT+2H/wApZ/8AKk/zqhx7Af8Ai7F/lJjIyOXxNl2Ekz3enyjaV7qenpGRkaCezfdhHWH/AMlbP81f/wCxceRkTer/AMbHYOwIt397P+d/zg9ur3usexkS5v8AGj0MPbCYe4P30fGK69/dV0+MZGQteAxJ3/8A28zmPQRpcX94kf5qP5hGRketH4nnS+Z9EWL+zl/5af5TC49on/k7P/lI/nVGRkJ8G4/kFl2e4PrWO1s+PxEZGRH+9FK7FN7RP72f3f8AkuKWw6czHsZF6/xomXzYR3R74/eT6waWn3l/u/8AExkZAeAl8jLP7srkr+YwvNt/70rkP5RGRkHAdm+JQL90cz8IyMjIaR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WFhUXGBsbGRgYGRwZGhsdHh8fGiEcHRwcHCggGRslHxogITEhJSkrLi4uGyEzODMsNyotLisBCgoKDg0OGxAQGywkICY0LCwsLDQsLCwsLCwsLCwsLCwsLCwsLCwsLCwsLCwsLCwsLCwsLCwsLCwsLCwsLCwsLP/AABEIAMEBBQMBIgACEQEDEQH/xAAcAAACAgMBAQAAAAAAAAAAAAAGBwQFAAIDAQj/xABGEAABAgMFBQUFBQUHBQADAAABAhEAAyEEBRIxQQZRYXGBEyKRobEHMsHR8BQjQlLhYnKCsvEzNENzkqLCFiQ10uIVs8P/xAAaAQADAQEBAQAAAAAAAAAAAAACAwQBAAUG/8QAKhEAAgICAgEEAQQCAwAAAAAAAAECEQMhEjFBBCIyUWETQnGRM7EFgdH/2gAMAwEAAhEDEQA/AALbFgkhy4wtyyPXLziPsVsv9peZMcSxQNTEflFt7QrGUAO3eZiC4IfTx1+MFOx1gTLskoAiqcR61iTPkcYa7ZbjgnO2cBs/ZpSXEtNN9fWA/a29QB2aactBBRtVegQOQy+t8KyfNVNmPUqUWA4mgEJ9NjcnchufJxjS7ZY7MXP9pnDF/ZpIK+IzYc2zh1XPLKUJwSBgAZAfAkDgGcvvJD7zFBsdcgkS0hWeajx+UEv2vV6A9PCOy57deBHFJV58neZasTgoKVaBJxB+NA3nAjtXb+ylrxApUnQ8Q4rrmIJp16pIL+9p9fCFNtvblTVlLuw73Qn4aR2KMZMGq2gRWskknMlzD82FuyVIs1nROQkrVLfvAEJBdZBxZF9WfKEpctlJnSyQ4CkkjexFIdNkEy0T3A00FEgM0V5J10Zix9thNY7DIRMVMSlIUUt3XYB9HdjllSkR7yVgJUMmZ3f65fq0iXKmSwolLuGSBlzip2mtgk2SapTUAI5jvfDziJp5PkNUqeigu+9BPtcyUAVdmlyXokuCw4sCTF/e11SlJQ7JPvDqCk67qQqvZ9bT2kwEuVHEeOpMNi32QLlOSSBQcAa/ONmuD4oaqkkxX2m7vs1slgMBiSQTqCaOfrKHDY2kIQlUxVSVKIYBajUlt24QtNsZJMmXMYvKVhURudx8PGJllvVUwnvOUEtXTePDzg8M7VGTx2wh21kSrQmWqQwmy1hQWe6BoR4E9UiJVyLKwuXMU60kgn8zaj60ipM7ExGTNyckseL4ukWOz1qTKKiSAtqEqZs00GppDJqzvigV9pFjXJMqfhISDgW40OR5OPOINzzyMLJxPkNCDuhj3oU2qzqlTKomApJdyOLnXIg7xAVspZjZ1zLNOYdlULdipBywajExyqMJD6wcZLwZylHtHG/LoUlXboSU4KTUUxBG9gdDWmjwYXPYnQkqV3CkM/HcSekVKrzQHQiWhKSKJCQw6M0RLVfLBEt2ToNzaNA5GruglCTBT2qbOLlTRaEpJkqABUNDo+4HfATZDWHhLnFctSJoC5S0sQdQfryhSX1cirJaDLLlBDy1fmT8xkYKE040KnBxmpHORiSQtP4ddIMBbUzpYmJOGZLLsDp+KvDOA9NqZhmBpvjrdFvMlZOYOkBkhatdobGTGZdVpxIBj212lclaVIPdJYjTnA7cFvAJSkunTkdPhBFawFy21aETjyVDYhBaZcu2ScKqHMK3HeIGrOtcpZs88Z0G5Q3iOWzl+YFGWvNJaCy8bvl2uUxoRVKhmkxFfGVMx6AK89iu1xTZMxKVD8xCQrhz4xrcl7rlL7OYC+RB+HDiIs5VumSJhkzxwyoob/rKPLysYIxUUjfqnru4xZzUkoi65XZpfuzWNYmSpuDHmwd23tkYyJV22W0BA7MBSTUYlAH9RxjIbwa8CuTXkie02wKEqXM/D2gB5kKIVwdi/FtYIWSmQgILlMpICSzsAMuNHb0it9pluPZiS3dUyn4pfLqfKI4twEsKJqEgvxaNySqkdjjcbADbC9O0UADxMXfs72ZUSLTMDD/DBG+mL5c33GBu6bB9qtZBUlMsKKpi1Fkplg5kkjgOsPqy3UUy0mWsKQRRgnCRwIGTQc1KMOMBLlylyZXqlhAo3LL+vjFXeKwODinTfwi9tiGSQoBxqPjugB2hvJsZKvmaRBGL5cZIOJAvi+ShKmOtOJjvsRsyi0SlTJ7/AHmIJ0rkVca0gDt9vVMUHyGXzhnXBtZJlWWzyUy1TZ+EAS0ak1zYmubAHXKKcmKUMfs7ChNM22e2LmSDMmKCVdmpODeplJLgb2p1MHt1STJlpSGf8TVrxPCIFlE4p7SfLVjVXBLSSJYyZ3JKt6ug4yvtqFthOE5ZAdKEpJG7OF5nNxpBwq9loq8E7m4jj9ZQsvalealIEkN35ndY1Kc8t7gDrBdet4pEs1ZCTTQqO88X0+ULdd4ptFvlY69mpSyKM9CB0wp84z09222FKO1RFRc6rFPkVrMR3nyCsyOgPlDTuiSqYjBizS7fmKdBugT25tgmSELKQFSlpWkjVJoUnofKCG4rUuZLThUcT90jQN8nh1c1fbNlcVXRGt1mxpmycytJbPNqPu/SBLYax9rMUkqY1Sx4Alz/AKUj+KGJabFMQpMxSS+/CWbfwLvWFtesiZZ7yICsAtCwsKTRjixE8GLluIglDjJ/kHna0Hez9iXMlrASSly5G8BwK6uM+BEV20VnVJSicoFICsKkni7Ebw4gkk9mhsZJlJHuklgG3OxL1JO+N71VZ7RJXKCQErSQ7ZUZKgBuod8Fd9nKbTtIhXVPxoqcxlpFPtjdazK7RI+9luoAZqT+INrk4b4xZbJFSE4FYe1S6S3eDpoSDqMiN76RezFpZ5jqLVVR+lKQFpVyYUpNy9qFfYVmZKExFU5K/ZOYJ518Ij3slSpTp95NRzGY5t8IIJNkRY7SpCayLWCnCrJEwOUhxoSaZM53CKWXUFCtSO9uOT8sn4CHKpIZGXaZ32cvntUAauG60I5FhyMW97Xci0Sgkjik5lKvlvG6F3ZrQbPaDolRLjcdR4wzLqm9pLxIPeSBiGik6K5jI9ITOHF2jLtUxR3pIXLmlMwMoUI0HLhxjiQ+UM7bXZhVpl9pKQVLSHSwfEnPCW/ENP1hc2FWZNGpxfdXKHRlaE9aNrltJRMA3w37imJXICV4QCokKbvZVA3iFVOkBYdL4hUF9YNdjbzUJaA5xGpOtS7PoOG+Mml2YnLoj7eXQZJTaZQXhyW6FJbcqoruLfCJ+yO0rslR+UFlvmtiSCCPIgjLjrC4vq5FWdRnSh9yVEKSP8JX/ofKJc0IyX5GxvyMa9Lul2uXhPvZpUMwfrSA6RaZlmmdjOS5rn7qhvBaJWy99lwkmum4wUXzdEu2SmNFCqVDNJ+tIji60zXooLRKnKYyVd0jLEwHJ2eMiHZJirO8qfRSWANGI3jLOMipSnXaB5fgq9vbSozEkTBNlhKWIASa1q2Z0OtIHdoL1aWEJOYHpF5eEh7OWFW+P6QFSLKZ9oEt6OxI0SMz4ZcSBFrgm034FSlwjxXkJdi7OZclS8lTTT91PzL+Ajjfu0E2XMCJM2YgJ94IWpIJNWIBY/rBPZJKQAwZKaAaADSFteT9rMf8yvWFwfObY+UVDGolt/1baSRjnrUAQWLaaZa6nOKy9LwMx655/KK9WcbNQw/grTI77o5ND+9nmy6bJIQpaR28xDrLOsPXCPygCnEwt/ZTs4LVawtYeXJZTH8Sz7o5Bio8hvj6QstlTLBIGdSYHLvQEPbspk2ijBJG5wSOtM4Hb/QGMxg/406LSNDx3KzBprBnbiKAjoPWFztneQlLWOD6bojnFpqijG7Abbi+FAFCVZFn4b+cD2x4eedThOsR7Ra+07TF+UtzGUabNzcNoQ5YFx5P+nWKoY0oNAym1lixwXjd0udZMIAxqSpKgNTmkjdujNgJol2dClqZ0gMPeJ1zYsBnkXppXe6pqlJZObPp+EH9fGKFVuwFQdLBRAKchV/TzxRNGbSaRXKHJpMaEyZLWlKsKS5b9obq51HrAJ7QLtxShNS+KQoTBvYEE11o55+Ui67XMmkZJB/Nr0BDB4uLXJmBwvCtnSpLM/IuRycaxnJt2A8ajoH5N4mYpMtmCQzak519OkFVku0kJZqjLVh65+cB+zFlHbKxEnsaKFUkq/DUZO78ngllzZUpSFYO8lPcOTd4EM2dakEh6E5Aw1bQErTqJT3ilVntAP4VgjhRjQ8h4Rdy1Y00GYzjlf1vk2uSpSUKC5Pfw5lg78SWBHxyB12WwKPaLI7FHexPRgMnyY+ldIDJC5IYpVF3poi7TXEuZZioMcRp+zMSaHq3meEAV3TCaGiw4IObjMc6Q8ptolFL4ZaZamNVliMxln5wq9vrqlSp6Z8gjs1kBYQQoJLUU43ga6tmTD4UtWLjkt9AZfFlC3oxBf5fLoIudhL67M95yUkDDk70bx+MbT5eEoK0ghQapoRR3YOxiqvayqslpStL4JgStJ0UhVUnqMxvChDJLQc67Q9LudQGJam/CEkoAG4YWPj5ZQvPaZsmkY7XJJd3moOumMeHe31ObuS7NXuJiEh6xeW1CZiCCHcVG/fHnPPJSrwCoUfPCJpFRFrszbyJjGlco4bRXUbLaFS/w+8g70nLm2URLAppqSKOWi1+6J3kbSbSFJSQcgyubn4RvYUY1LQagio36EcdIprntK1BdScIBL1GYTrzicLQAcTMd4p4jwyiGbtUP46A+97EbHOYE9isnAdUHMpPDdBPs3fylHs373rE+97Ai1SVIXXENMwRkocRC/kWefZZ3Zq99KSZS9FAfpmN3AvHY+OXb78iJWkN60IlzPekqWRRzh8njyA+7trThab3FDzGmUZFPCH0v6FJS+wjvTZaSoDs19kFimIlYJ61FeeekKy6rrVLtU+UQEzEsDWgSzkvuND4Q21iRa5eGa+KWHTVjQZuGHQiBNd1y/8A8gTMmYUzZKe8SACQWZ9KNnFPJNUxdyTs4zFAIABemfwhcX3KwzV7iSR1hvbQbLCV35BJSB7hIILjNBA8jCdv2045pGgpCMWJxm34KJ51KH5IEs1jrPl1Ya5RzQmLW7rCqdMShIclkgDUxROSjsTCN6Gr7HbOJVnCgKrWp+jD0HnDSRbHoWgHuuyIsdnRKeoqtW4muXnyaJUq9UKlmYmY4SWxBJodzHM6aCpiWOZSbpmSxhHeM9LFOIBTR8/7c38J9oXgLygcII/EEhnHAlyODQU7d7WK7MSpToM1KioqbHgyYAPhBqMyS2jwsFZCGwje2HCNHsqzEhX7pPlEVMtSQmY1MRAPFLEjwUPGCizgJkFJDFYUahnyZjr+sVdrszWKWrfMJ/4/8YYpUHlxav6Vjo2Ls6Ey0doU4lBy6hlw1J1gP2vu1Mi0KUkqMiet6hsK82zqDo7RN2X+/CKsgAJSkFqUAdtBu4GLzafZ5ExE6UlIC0g4SB+IBxXifWI3JRlVDoxvbZX3Kr8KqgUfxEGC53aSwse/7qtS4yU3EQvLitoXKQo60VwUnP4NyMGt0KcpBLAnPjkPWAa4yoKfuVlXe9nMmYqehnVLwL3OAShTciUkn8qREOVeONJJLlKyFcjT5/6YKLZYxMEyWp+9iBO7R+YIfpC7umyL7ZchRMsA4DvJYVrkkkPvZUOhvbAjRd2W09lMBOb4Xyd6VGoqDRqAxWXZbuyVNsxS6UklCDkUk90HKgqnkmCv/o+zrkTMalImJAKSVnTMcyzQFbZEy5si1BWIKT2c0kMQXAckZvhByd3zd4c1fR05Rlv+wuunCtZMw41qqCoPX8oH4eA4RLvGxS1JwqQkpNKgDM+nxgTsFoNC+uY0IyPWCmVNK3xB3FQa1zp1L9Yj5LpjnHygVtdxqVPRLS4BSE8SEhnOhIAAbgIt7w2QnT7AZKkpM2S5klJfukgmWpxSveSXORGWd/ZETEALICqli1S1OhIr5x3lbRzUzKSkiW7ArUQTvLAGgPlFkZ3FEeRyukKvZO2rlqXLWClcsspJoQ1KiGNdl5LnJdJCE5EkOX3tkAYoPabcykLF5SpeFsInBJCkrSWAWDQ7hUbsmr5sneycQcjAsV5HXmIlzYk3aDjK0ddt9n5k+WagrSSUHDhL6poWY/KFYJWEDF3SDlrQ69Y+gZ9SQWY6+WKFb7Sdn1S1GekUJZY3H83I+vOOwTafFmtJok7LW1AngzC0tSS+ZzTSgzZTHpFkVhg5Ffr1gGuVZUlABapSfIj1MF1l+zuEsknUkOH3EkMM9YzJB3obGaS2SLlviqpaj7qm6aHwi3tCUrKStu6oKB0B+RyO8EwE7UWfsJ/aSqJIqBkP0rFzclpTPT94X3A5eGpibJi4y5I3TIO0d2YZgVJlTZspTkYElZQdUKwjSjE5g6sY9gpQgIoKctY9hyzKt/7FcWQLBaCJiwNUqA+ukRb0tykTLMsYWKVJLhwQ6gQxBGiY8sk1pxH7w6kfqYrtprQn7NJY96XNW41Y4VeGcXyVbFtK1Z7f99BMlXZrVLLElCQMCgaMHqg5GjZQsFrJJJzJcxcX5bsTjf6AvFbd9jVOmJlpzUW5DUweP42yfMlz4xLe5bhmT8HZpKlHP8qQ7Bzv15Q2th9mk2ZJWrCpQLOPQE79/GON0SJVnlplJUkKZmxB+u/4xbhYQl3oBHj5vWOctdeP/S5YuMaKPbO9MCFVqX6/WUWN32RNmso+0FggFagHxFxWgDlWmWcBloSu226VIl/mC1HQBJBqN2XMsNYm7bz5dnmCzyySod+apSiSVGtXO5qctwh/pMFQt9sTlnvigM2inBcxSyTiU9HyGg6CON0XeZy0y05qUA+4anoKxwt1pKy3hDE9l+z2ILmrJQXCAGfOp5HLzi90kZF1tka87ATLRLILHAlIArqKePnELanZzs7AhSVkhKEqIIapYuGoxeGRelwiWD2cwmYioSsULNQFnxZ+UB18Wwqu6fLKv8FJSCcgACwfcwH8QgFVoPJk5JuJx9nc/wC4Qc2pyr6Z+MMi95bTifzAHlp8IU/s2n/clO4qA5sSPMw3bzUmYZakkMpLg7x9esT5lUn/ANGwlqP8Cgtc9NltdolrUEIWe0Qas5z5DMQSXTeaVJS01BDNQkt4CKX2qXQSBNA9135Go6AhXiICrPYzhBS4caRrjGUbbGKUuVVoedlthUcQIVvqK9M44Xld8tahO3BljIkaP4s+5t0KG77bOlqH3im3EuPOGlYMakhaFfdqSksakOC+uhAH8UCk4vuwZqthXYrYundSkU96qvAeNTFLtvdAtVmtCezCZmF0qSCkFQ7wcENoBiD6u2UW91kKlNqksOI37z+saX5bTKRLWAFAuFBWTM/1zEPVLomjblSE3sxeaVDBV0+mnhDRub7xgEtkN7nf9c4UN6SOwt5I9yY6k8HzTTQGnJoPbgvdRl4JagFEs+oSHJI40bqMoXlx+7XkoUnw/KDxNklpWMSnIYqSDQjeeOcVO1cpODHKxMg95KkkNiYEvkRllxjvZL0RKlhIUkKz7ykgvvLmp4mOlvvBS0lKkcKhwoasWbfrHLLGOhcYz5Jgxar+K7MqzLAKFA1LktqPB/PhCzue2qkTFSlVwqLfW45wb3tZMBoe6XY/DjAJtTZDLmJmAMFN46eXoYdGpIfkgorkhybMWsTkM7lOXENk3TKCC3XImbLKJrd4MxI93KvzhXbB38mXLqpKSpTYlaaM/F28IZ1zSStBxFnyLknzy39YSsSTtk0ptPQm702WnWO1/Zj/AGcw40LzBSMw+8OxGeW+DOw2CVKSlMuYkLGZwGYHpoFJA8fGC3aDZpFolFOIpW7pVuPFmzyJzYwGXVJVLKpawykkg8xTwOcHKQeOKntlje+zybVKUuUAFIyABAJbJiSHL6deC2GKQoKS+AnI/hOqT8Ia1lW9mngHPAc2asL612tH2iaJgxjNSd7gV5l3ffC5boKuNklG1gAA7PE28t5AGMjrddwSFgmZ3a0AUadXqYyEt4k6OuR5KDqQoU7r9enEARAvyx4rPNmAUQpLjgrEH8R5wQ2W4bSJQWEKDAYSA575DZVdzkN8RLVa0Jk22TOBSpQGF/zpVlSgL+hEenJaAn+BQzpmIkmGD7OtnU4ftE3WiUuz6/B23MYDLtuxU+eJSRma8naHhdt1JliWkDuywwfN98Q/8hnWOHBdv/QHp8dycmZLsiCAlUtAJDsE0HWB/aNfYJ+7JY+8glxzTugpnqCXJLfpkIWG216EnC9THlemxuckvstnLR5szei5fazJZZcxXvasgEhjuKlOf3RFDb7YVzFrUoqJJJJqS5ziyUgSpaQC/wB3iUxyUQ7dMukD2+PoMdeCWa4ne7iozkBIdRLAcSKNxh9bJSzZZQCly0kZhKCvvHM4ioOatl4wmNkZJ+0Ym9xJY8Vd30J8IYJtBKczVQJPKAyMKGLmGNssAM5FsC8VMJwqZKxwll2UOB0hY+0CUlMmcoKL9oEhssJLjm4BLcoI7DbSimNx3u6aVACh4kNyMD3tLk9rapUmSruz1JJGgZKe9/uUSN6YGG5bAyReNNfZX+z2QoPvxJUBzFPIQ6rDKKpUsEYcCQl9KfKBK4rnTKteFI92SgtuLqSPAMOkGE9ExS0qM1paWdISxVwJfLp4ZwuS/U932Yp0lFeCv2guRM+UpBKVOCk4SCzjP+F3hPXVYzgYiqSx5inqId023ysTMUkFkqIeuWeYFcoorLdMkTpyOzSQVFYP73eccHcboTmkox0PxuS+QrrTY+EGOxdq+7VLP4UkjkO8R/tP+qCudsvZlf4bcidesQrPcaLMsrl4idyqhgQWHNonj6hKVMbKpoiqtipc4BJqDpuoAPKOl63gqawUKJBYZAvrn08YFpk5SJ6pZNJZKAr9lI7iuqCkwU2ST2oQ2ZegqRxG9mblHpJAwUY1Ji321sboxAVQX390sD5sY22HvVgZYAxtRW4alt9WflBlf2z4ImBQPeSoNk9GpypzaFFYZypM18lJLHpQj1g2uUQMjX6lrpjTZso3l2pSfdURWrZb6jXrHGzrCrKLQ/dxBJO5w4PAPSNFriWrOvZOn2oTEsoAK3gUPMfhPEUrlA3tBZO1kKS3eQaeo9T/AKhFmVRzcHPI0Jzpr4ZwcPaxkWnpgBc84BYQr3SR4uDTc7ND32avjHLBeoavDf8ACENfNl7KaQKB3EFux1+4SATQ0MOybVk3DbQ8k2gHrFFf1kc9oB3gO9xHzH1pHlgtbpGu6LCYcQ4iIrdhx0wSkWg9nNDsO6SOvpC12ms8yXaPtDfdLZOIEFiAzEAunLUVhl3pIKFMgd1YyHCvwfxgetIQpCpcwOhdFcHyPBj9UhuKf2NnDmtfyQLEZcxAxqLigFcukZFEtKrOtUpZqlmV+ZOh+tQYyAcZJ1Qoek7a8sWlzFMfe7MhIL71DLkCaCBDau+7PaUfeSyhRoFTJa0NXRfuEvXC9X4xc3xaJqVmUlTqcVBws9G/aYEF6ExY3zZT9lxFRBwh0kJWkvmDiTUeBi121slpR2hObHyTLtU5BZExyAS2lKPrV8jnDLs1gtCfdtCZo/KpOE+IJB8BAJct1A3rLKgezw4mcu4BGFVdCnqwMNmQsIJIAZgG3NuhGX9NzqVbC2lYIbQ20DEnJSfeBzFKeIL9YWt2SftVtANUJLnkM/E0gq9rNu7OcCk94oamoJLHmGPONfZVYgiXMmEArmDDLcOBoVdBiPSFQwrCnJedIdDJy78bIt+SgozGA70wJYfspA9fWKCz3dLI7z5pGe9+EX16zQCzHD20xQ1pQgNyYc4rZiaOzd+gPBL/ABAfjFcNROu2TrBZpaFpwhqOTXT+sXyVummn16xSJPeSKAhOrh2+MHWxt0ItCsCySlnIyem/n6Qsq5RjHkCVsmM54ct1ecTLis4XaBPPewJCUg1IKkh2DVNB/qMe7R2Hs1TEZhJIfexIjtsyvDjSaF8yC3F65M308alehfqpJxTRci3BJmqSXmnCBRizlXQgOfCLKfeZmKJJyoOG89SHgWvSfhmMMyCKc3idOtKZQrnQgc2NeETTXFKETMUY1zkTptpfxiRdN7S1TuzDlaU4nAdhkAedTXceJhdX7tOQRLlEGYXroktu3xZexxeNFpUpTzCtGIvVmLebtlrBL074NsDJnTdIa6U4gCMiARyOXk0R5kgHM9Y2soIyNcnB0GQI3sfIx5OWNaPkWavEHL65xJl9L+5AwyeAOt92gWpK1t2RQcfEo7g64FIA/c5Rb3btOgAIkykkDuJURmWxMBpwVwJA36bUyMctTig7xHAe9lpgKi3ARXWSQhCFB6qwkSxSqS9VFymuQG+LcWX2L+jJxcnQQqTOm/2kyXNQokgYDLWkaBKsRCv4gOuUIzbu6/s1tWnMLAWk8C49UmHfZ7SialKlS0qoBmoYdMIIIIYg+EA/tZsCJtnROlpZUlTLJocKqZ/i72Fjx3u7ccvdsFppAxsrPK5U2QapUhQbkDMAH8Sf9xgas97T5CikLJCS2FVRSnMDkY73RbOzUlWQ116twzjntNIwzyoAMsBQao8eTQyC9zTOzdKSLiwbTKUpCZiQAVAKUDkCWJY7oL9obsNnmoSFFSVDumj8cuYhYSswWy038IcN2gW67pKiSZkugOau6WNNSUh+aoGUV2huOfGSbAS/LD2gDe8HHx+EDVgtBQqHZM2TSk4pk1KAGzUFFW8u7DKjDM1pCr20uT7PPVhUFIPeSpOSknIj63waSao7Pki5coh/shfTpYsSN+unnBrKngEEZN5fP5GETs7eKk5Go9Iat1Xg8tIxOWFdT/X1iPJCmct7Lq3yQXGigWI0fd0Prvhe2x0zFIVmM93MQc2a1haWPTgflA7tXd5I7ZI7yKLG9O/p6E7hAobjnT2D1pkImBPaoC8L4XJDcOMZGsmelqh4yGKbRQ8UG7oK5tvK5hJqTXm/0PGLxd8PZ1ylAklLgk/tDLk7wJyC4B1Dp8/jSJyZ7JCgHwqr+6ru/EeMVUQSgRLuOC1oUdXB9Q/UDzgsvKawcH63wEW2cUlKxmkgjWo/pF5el4Ay8QyqPAt8POPP9bDSkdFboXG3E8zrRLlgkqJOZfMgDpn5wzdlrtCJaB+FIb+AVUeaiG6GFns3Y1Wu8SoUSlTk7gKD0foYcSklFmmFIYlJCd+TD1EHkTqON/WxfKk68i3vZyqUhTAkVOfve965cuQ1s9zLVLlTMkLmrSz1ZNCeTIVXenx63zZgJp3gjWlQHgn2gsH2e77EoDvhn4lQKy+T/i8Ytk6dGKVLQMmS0zJk4qPUtx6jzrB9sXb5UorUs1pXRI15QKCzPJQ1XmNz7iT0qdYt02ZUuQtK5Z7ykHEdzlgXy3nkIXNb0URqWOmctomWtaxqXpA9bLyly7ZOCVKCCtGA6Eq05mvgIt7YlwSEkUzBrmOjQtNrJ6u0CH7o71NSaP5dKx2NW6Az6gHV43iO1cCqQAOGv9OhgY2nvKaE0UwLuRn4xFsN9doe+wWc9AeI4nNo82imBSEp1KhSD4VKxP6lxoHrOohQUCxBBB3EVeD72QXghE+dKVhBmhBSSWqkkFI3khbt+yWigue4FTCCR3AfEjQctY1vsKs9rTNl0KShQIyCgx+VIY/cqB4NK0fRUiaFd2tN2R4fW+Mno7od08Tq+lfXllA3cF+InyJcxJAMxgRUhK2dSHYOQH5tBBLu4oTjCyosQoKy3hQOaaE05dJ9vVHdESajulNVEVFM2zBPLLnC3n22ZLnKQFEYVUORNRhJ3gipHGGvNlhiNNGplTPd+sLzbq7QmaiegMFhlA/mRXTeDTgOEK/T4y/kr9PNN0yfdVrKsSXAVRQyY6vQx5fJK0LRMDpWggkaFmq3jzHhEsFk7suYC4BHDV+oYmCG8JUtilJwlVQ/undX8BzH00M0NlxuhEyrOQVI1BI8KR3vSQVWcKwt2RCSeCnbrTwSYa+z9ypmlaFypYUk98lHfL1zBy65cxE+27BpCJstLqlTUFJSfeQc0rSXYsdDvNY5ZUp0S5FpxERZ1UG8Q2fZrPOCYlPvKZXBNML+g6QrFWFUmeuQtsaVFJ3ONeREML2e2js1lD1IIP8AMB4gw3IDF3Av7bd9mlkTLQVTlqdnKuDgJDJADtppnHDamwyrZZSuXLKVygSzBLoHdU2GhwsFciYn3rZ8QGIPhOIa5Z04iNbum4EKavZqxB9UKoQd7gpH8UBzoaoRcPyJSWkypwGoPkYNtnbwL4XocopdubAmTagpFUKqnlp4O3SI93WsJUljXOCyLkrF43TaY3bImoVvz57+vrSLddmKhiAqBXiIGrgt4KATkc+B+vqsFF0XsMKsSMLUqW/TxiR10G20Lq+7p+zzSmiUGqHdm3cxl4RkNO02qStsclKmdi7DjoYyHqKrs5epktULCxTjUPuPwPwifZO93VUCwQDoCKeGR6RXWNJCwGoc66EUHpF1JsbeLj1/rFCGNqinnSwT3nZqsAS+ucUu0V5GXZwkGqgPFgk+aSYKryk94KahFRWhGj6uK9eEUlmuXt7RKQWwy5pUQSzpSMTZb1dawucFL5fyKk32gn9mezvYWXEtJxzKrpkM28GfrF9tDaGlunIsB4v8I9kTMamDVoxpTrzz4xui2omL7NlFMouRhUO+2EAOBn3i+VOTqglOdk8k0LmyoSuYpcyhWpRSlX5T3X01BEFO2t7InolSJIUopGIgJOiW8g8E/wD00icsKWgBkgMACWHebHhCmfQGOarD2JKEJSpNR+VQxUIJYg+vhDZONmc/wC+yqQZaFNktRG8kISHPSC6ZKUlLjvb0nI8MmJ+no8Udou5ci2y1BJEuYQ43d1nLUfFhHhBROlsc2fWocud3XxjtGtgvetkSRiQO6QRT8JoWPg4P6wlttZJTaWIbug9C5h+2iWU4sQZCgxLuCNWA1ByGbEVNYSe3NjWq1hBDEJAPBs6+J8YzGuMhk5OeOgQgp2J2ZXa5jkkJDV4cPQQMrQxMPD2cykyTJkpGIkPMUcipsk8AwG6pOrw6b1oTjg7suU7O2eUhP3ZYMAO8eBY5kF+PWBPa25E2lJTJllCkjEUqUwJALEJUlKg9RkKkQa+0C9lypITLqpZatWHpVjFHsfa12wLkzSv7sBcteqdCxNRuZ2O7etOXGxyurFvsHa1yrbKlkrCFqIKQSwJHvNlRqnc8P6QphqzfVRpCHv7/ALO3rJzQJrFmcrStKSBp7w8DFt7Otv1yms9oJXJSlkK1lgUZh7yPMRzX7kDJW6G72JSXAqxbQChyypV24vyrL+sZXKWklJW2JAHe7yaj5OdCqJ1ltcuajEghctQcFJeh45v+ojWamgGgL5eLj6ELk0zo2mBtylSpeFVACQHLd3MVHDc/SLW12sKCRgGJiFKA7qm03u7jTOI1x2R8BJ6BnA0zyHygwkXejCciDWteByIFeW+BTRW8iTtgTcF4mVPwl2Umg5VABOYzbw0DH0u1BSUkZEQO3/ciCoLRSYnvDC430INCCxFGOcb3Za+4xyd4j9RqVo1uM9oUvtbk9neAmgAFaQTxUks/hhiLs1NwzsWL3gD1FXgi9s1mxJkTNQSk9R/8ecA92T2SkjMfCLYybwpiFGptDyopKVjVj9b6xRS1GXPUlVQsluSq0/dJI5gRI2StvaycI0qOR06F/COt+SO6FaJOmg0LcCX6ndGx2jYvjKgH24sBXJcjvyjX93Ly+EAElZBB3Q4bcQpTLAKVjvA7lBj4Fw/AwqLxsKpM1ctWaCx5aHrTxhuN6o7KtqQV3DepJAzSR7rs53ctekM+4JP+Ivvr/wBqQwoB6wmLhkKx40juy2UeGg6vXoYbOzFv7o35N4fKJstR0jqbVhsmcGDh49iulTyA0exJ+tI7ghY3OCvAlION8uOfx8oN7BcUxQUJpwMTSj65B6sYqdiRLFnk2pKXVNABrkoMlQGoOIH6FSoEqDqCko7zkV72TFno/jHpzbi2kDLLa0QbRcEtaVjERVwzAeZozQI33cqrOoTULKkAgqAzSNflXOu4wx13fhkzSn3lA4XyAYb61INdxELixLtC5kyXMAHvOGZNX7rOGzZwC0LdvsFTbDCxDAlw1Wrqf0jayqR26sKRiwgqLO9SAXNKV8TugZuK+ApAR3nlpIL6MWAJ/M0XWzU4TZk0igTgKlH3QolQA3YmA8RCsbblRktBXJtKx1qBXU7/AIRuV4wFKTUbiz89+scRNfIjpXhUtnTP1jebLp8vrOKnERZVbcW5Umz9uhOJKPe/Y3KO9Ls+4VeJt1WlM2WiYhjLmJCh0056Hl1iShIUCFAEEMXy1HUQtPZzfiZU2dYFd1KJijLc1SlycL5nSvzgQ0g/t9nQQSwUoZE5jlTd8eMKza2y4rSKVUgV4B07n/DX4Q3bQtJBNDTx9Whd32ypxUdEgCjHMmoIDGtByhc5UhuFXIUlksnaTkI3qryFT5CHjsmhHblQS2BKi27Qf7YB7ouBBtiUy3xHMZhLnTWHOi50S7OtCQHKVYlHNzXPcKDkBDFLkg51DX2LfaK2mdaiNEpJ5aN5PFnsjaxKUxYY6P8Aujf4RSzpBGNQIxKIA5aDwBrxjlOJSlKQGw5qc1dmplQpf+IwytUE6apFB7Ykj7ShYPvSyOiVFv5j4QF2BNHgo9qC/vLMjUWdJPVSv/V+sVt03UtUsKAHKAm+MAMMbmXWwVvVKtCUpUUpU4IBYEtRxkTRoJfaHfFplypZTMIlKVhmAAOrVnZ6gGAiwJVKmpJBBSoFjwrDF2rs3a2FYZ3BUmuqQ49G6xI5VNFsoKto82TvHtMCUjETqMgBWvDTrBVKtS5SvvayiWKwSky8WVAGKQ4c6CpdjAx7G7F/2y5qveKsI3hIr4Fx9CDC8pHaEIqAXBUCxHI6H5GGS9uyJ7dHS9rl7KWZqVL7tS3eKhyY4t0USThWoBs9MqjFTeK+cW9jvK1SZaJUySJyEsjtULBURklSkkDCWqQMWRiPelmDhersW1o4PkRC88VKFo3G3F0wU9oNk7WxLOZSAocMP/yPOE9YpmEkQ/bSkKlKQqr+YIr6ecIS8rOZUxST+FRHNi0b6OVwcWMyaqQc+z+9wmcEE/0OfgWPjDMtNnCkFJyII6aeRj59sM9SZgUiihU8B9aQ9dlb1Fps8uZ+JsK/3ks/iGP8UUOPFiW72DNpUUhjmheE/wAWXi3++BXbaTiMu0GoIEpepLAlKuqf5YYu0FiGIhqLDEc6pV4jD00gQvGydtZ5qRnhxAaunvPyoQ/7QgkO1KAO7KWtKCuUr8RY8dIKrgtpRMKCagt+vxhclRSQoZhgfh5U6QS2S34sE0Goorp+lOkKzQvZkHqhuWe0OM6+vGPYH7tvEFAc/X16xkQuIRU+zxBlWdAnEJluua5LMkhISHejklXFoZF12pc6ScCTLQSWWqqiN4GjtSFLszPTOkyDMGLsVhJGhAcAHeGUDzSIYMjag9kUs7uH5R6bW7J3BvoIJNmJSSibMUxrUuajjEO9LvTLl4lLmPUHvkUEabIXg5KT+LLmPj8om7aKCZAoC6tdKfKBkqVgU1KhYBKJCrSoKLrUFuWyJLuw953c7jHH2UXmqbb59Th7MqSkqLAhSUlTOA7ZlnyGTxXbZWky5ZUihJwnVnq/inzip9mt/IsdrSZgSETO4uYc0JL5bnVhc7gd8Fij3I7J9H0QjFmM+o+ceJejq0y0Bzpw+XSOEuaWoGyzzPJ/N47Ys2Af4/VYYJNZ84S0rUrIJJ8A9IW9wXTZ5lrnzVf2qVIKV4yl9CQN57uZ/EBvdj2uSFoUggVBBO4Gnjy4wirVb12aaiaUkpExcqYl8+6gqTzDhQ4iFSg70PxNU7HDeCJsqWVJEtdGAWSA9M1JSryTABbe2lJVNtRT2iySyCcIYAAB8h3dIIbpvYzJQKZmOWplJetBmOB/ZORga2+tqpxk2eSkqmTSyEpBNC1eTfVDClFvQxPgwi9lVnUqXMta3U6ymW9WSKKbdWnQwx5sx5bAF1Bv6vkIqdnrkFlskizO6kJzA7uI1J889erRdIsaQ1AVZPSvWNtt6Fyae2Li8pLTUylykImqaoDBhqFBnJyLmgApWsO0WBaQ2acWFyGIp3X6UfItSGXedhC0ENXR3cHnm0L633uPs87EpkiWpXHugnVjnRtHyEMU5eQovyKTba39tbJhHuoCZaRuCR/7OesFOzkppMviAemUL5JKiVHMkk8zWGdc0pkSx+wPOvygPUv2lHpF7i3k2FKqKQDWjiO9+ThKs6ickpNPAAdcon2CUW4DXnoPXoYrdtpBVZJraJfmAU/BzEPckVtkb2NXpiTNkE1BcDRlU9YMBaFdooMMTs2v6QmfZ1en2e8JRfuqOA9cvOHFeiVJtiqBqKBrqKa0qDWLZog/cy5JKsvdTQc6Anm8VltyKS1XZt49a6xOICQd2AcCc3ypu6nlEa0yHQCO8QQ7PUu3ByOPCCcVxEJ7KScWY74We3tjAnzAPxd9J8vh5wy5iAZb6iA72hWbFKlTU5pdKvn6DrEfp/bIslTiAd3qAEH3srvHDPmWc+7NTiQ/5k1pzS/+kQu5ZIUQaPWLG7L0MqdKmoqpCwfAgseBy5Ra0+QnXGh5XtJxpAFFOyeefU0frwgetNwJ+ziZLV94FqSQmmIu4UAfw4SKUbKsXN+29GBExBBTMwkAkJwn3kkHLECMjmDwjhZbGqaEqK+zqmubHKlWAq1Xq2+C58QYScehJW+xTETZiFJYgkfI/GI932koNcjDK9qGz4lTJcxK8XaBiSz4k0qzDKmX4YWFvlFCq6wUfcjHKnYc3ReOFLHLR4yBm67WClicvSPImePY60zts3efZTQg1StwsfEcRBzYpmYz71G1ByI4EV8YCNirkM9U2ZVpaFEH9tnHNviIMblKmAfClqDMgu5rx1EUSaukBgla2X9mnqSxSwIII/pFxf1/JtEhCQnviqwxYEBqU4lucU4lYSU54ac2iOt0qVxAybN9aZZwPaDaTdgztPZ8cmYMLMHB34e9loWDQvJzBRbJ6Q0LUHd65/VOUK+1SsC1J/KSPCDxfQjM62O/2Q7Spn2cWdf9rZ06n3peQI/dfCf4d7A9lTCSxb6G761j5i2avtdjtEuegPhPeS5AWk5pPA+RAOkfSF0W+XaJSJ8kgomBwd2hSRvSaEQxkyZYy5jjLlqOHHX0hRe0q6wiVaVBh/3UuaniFy8KvFSSekNtJ51+mgY2tuUWwKs+MJMzAQdXQJigW3OADzgJBwexGWC+J1m/s1HCrNJ90/I8RDl9kl2i0lFvWkpUkLQkaVwppwASf9fCFFtDcM2RMTIUg9qpTJSK4i7DDvckNzj6c2JuxNmsciUPwpZVXdX4q611gaTSDnKmW6ZTaVjxcrSO4EaEgxvEXZwmooax8+X/AGtR+3SgVGYlSpKEs4KTNCSX3lKfWPoicKQhLXIx3rOAyStZPPEQPPFC8kuKb+h2JXaF0qylBwqBBBYg6QyLjFByHygOvsYrXM4zSP8Ac0HV0JqeJiXNNuCZfgVNhRZ3CAGpiLneWLeQPiYi34h5ZSclOCPARNlJ7mZzHoqsQL3md364ROuxojisypr6oWD1Sf0h+yLX9oTYrUk92bLTLUHqFPR+PvD+GERtGR9omsG72XQQZezbaJIQLJMLErBQSWBKVdohPB14kneJvCPUauNnnSfuHHaqkJHSjjeU8CxBf5RF+zLQpYCAygCVBTMpINCksxbJXBtA8tMwFiCHam7N/lA3ttfKpUuWELCVTpwQQWxYcKiro4SH4xj6FxW6MsodGbgjxipvm7zMs0xIrmMmZScvX6pE+7pndTy+Mc7YO+1WNOH1nHnR1J/2WpeBK2mocHkY8lJNFO2Ej65R2v6zmTaZyNMRLHca/p0jlZwlTU5R6l0rJUrYyLIpNou4yyoAgsCasD3nPCpHSLq55vZolpcmVhSkNQlQpU6ChHUb4DNk54xKSrIpZuXey1LOBBDbQShYeqV4x5fGvhCwkrdEnaSaLRZpjSkAISFpoSpLUUCSeeUKm24VuMjpDTks5b3VjEP4veHi46Qqr4s5lzFJOaSR+vXODj+A8uNIrApoyN7QKvvr8/OMhpHcloansq/uq+a/SOdy5yOcZGRP+5lGHoJJnvr/AHj8Yh2/3hyMeRkGhiKqbmrrC2vz+3mfvfARkZBQ7E+o6RBh2+w/+4Wj/P8A/wCaY8jIYSoZEnPp8Yr5/wDeUfwfyzoyMhc+hkexT+2H/wApZ/8AKk/zqhx7Af8Ai7F/lJjIyOXxNl2Ekz3enyjaV7qenpGRkaCezfdhHWH/AMlbP81f/wCxceRkTer/AMbHYOwIt397P+d/zg9ur3usexkS5v8AGj0MPbCYe4P30fGK69/dV0+MZGQteAxJ3/8A28zmPQRpcX94kf5qP5hGRketH4nnS+Z9EWL+zl/5af5TC49on/k7P/lI/nVGRkJ8G4/kFl2e4PrWO1s+PxEZGRH+9FK7FN7RP72f3f8AkuKWw6czHsZF6/xomXzYR3R74/eT6waWn3l/u/8AExkZAeAl8jLP7srkr+YwvNt/70rkP5RGRkHAdm+JQL90cz8IyMjIaRs//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4374" name="Picture 6" descr="http://upload.wikimedia.org/wikipedia/commons/2/29/Cut_sugarca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5664" y="3112532"/>
            <a:ext cx="3604936" cy="2678668"/>
          </a:xfrm>
          <a:prstGeom prst="rect">
            <a:avLst/>
          </a:prstGeom>
          <a:noFill/>
          <a:extLst>
            <a:ext uri="{909E8E84-426E-40DD-AFC4-6F175D3DCCD1}">
              <a14:hiddenFill xmlns:a14="http://schemas.microsoft.com/office/drawing/2010/main">
                <a:solidFill>
                  <a:srgbClr val="FFFFFF"/>
                </a:solidFill>
              </a14:hiddenFill>
            </a:ext>
          </a:extLst>
        </p:spPr>
      </p:pic>
      <p:pic>
        <p:nvPicPr>
          <p:cNvPr id="314376" name="Picture 8" descr="http://d277vln4jzkhhg.cloudfront.net/wp-content/uploads/2013/08/Sugar-bee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3112532"/>
            <a:ext cx="3886200" cy="267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601884"/>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7" name="TextBox 6"/>
          <p:cNvSpPr txBox="1"/>
          <p:nvPr/>
        </p:nvSpPr>
        <p:spPr>
          <a:xfrm>
            <a:off x="4572000" y="304800"/>
            <a:ext cx="22860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Introduction</a:t>
            </a:r>
          </a:p>
        </p:txBody>
      </p:sp>
      <p:sp>
        <p:nvSpPr>
          <p:cNvPr id="8" name="TextBox 7"/>
          <p:cNvSpPr txBox="1"/>
          <p:nvPr/>
        </p:nvSpPr>
        <p:spPr>
          <a:xfrm>
            <a:off x="457200" y="1314271"/>
            <a:ext cx="8458200" cy="3416320"/>
          </a:xfrm>
          <a:prstGeom prst="rect">
            <a:avLst/>
          </a:prstGeom>
          <a:noFill/>
          <a:ln w="0" cap="rnd">
            <a:noFill/>
          </a:ln>
        </p:spPr>
        <p:txBody>
          <a:bodyPr wrap="square" rtlCol="0">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They are most common and abundant organic compounds found in doors, furniture, foods, clothes, paper…etc</a:t>
            </a:r>
            <a:r>
              <a:rPr lang="ru-RU" sz="2400" dirty="0">
                <a:solidFill>
                  <a:schemeClr val="bg1"/>
                </a:solidFill>
                <a:latin typeface="Arial" pitchFamily="34" charset="0"/>
                <a:cs typeface="Arial" pitchFamily="34" charset="0"/>
              </a:rPr>
              <a:t>.</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Cellulose, starch, glucose, fructose, lactose, and sucrose are the most common carbohydrates.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They are produced in green plants with photosynthesis.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rPr>
              <a:t> Photosynthesis  </a:t>
            </a:r>
            <a:r>
              <a:rPr lang="en-US" sz="2400" dirty="0">
                <a:solidFill>
                  <a:schemeClr val="bg1"/>
                </a:solidFill>
                <a:latin typeface="Arial" pitchFamily="34" charset="0"/>
                <a:cs typeface="Arial" pitchFamily="34" charset="0"/>
                <a:sym typeface="Symbol" pitchFamily="18" charset="2"/>
              </a:rPr>
              <a:t> Respiration</a:t>
            </a:r>
          </a:p>
        </p:txBody>
      </p:sp>
      <p:graphicFrame>
        <p:nvGraphicFramePr>
          <p:cNvPr id="82946" name="Object 12"/>
          <p:cNvGraphicFramePr>
            <a:graphicFrameLocks noChangeAspect="1"/>
          </p:cNvGraphicFramePr>
          <p:nvPr/>
        </p:nvGraphicFramePr>
        <p:xfrm>
          <a:off x="835025" y="5105400"/>
          <a:ext cx="7318375" cy="1042767"/>
        </p:xfrm>
        <a:graphic>
          <a:graphicData uri="http://schemas.openxmlformats.org/presentationml/2006/ole">
            <mc:AlternateContent xmlns:mc="http://schemas.openxmlformats.org/markup-compatibility/2006">
              <mc:Choice xmlns:v="urn:schemas-microsoft-com:vml" Requires="v">
                <p:oleObj name="CS ChemDraw Drawing" r:id="rId2" imgW="3109320" imgH="443160" progId="ChemDraw.Document.6.0">
                  <p:embed/>
                </p:oleObj>
              </mc:Choice>
              <mc:Fallback>
                <p:oleObj name="CS ChemDraw Drawing" r:id="rId2" imgW="3109320" imgH="443160" progId="ChemDraw.Document.6.0">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25" y="5105400"/>
                        <a:ext cx="7318375" cy="1042767"/>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9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8" name="TextBox 7"/>
          <p:cNvSpPr txBox="1"/>
          <p:nvPr/>
        </p:nvSpPr>
        <p:spPr>
          <a:xfrm>
            <a:off x="4800600" y="304800"/>
            <a:ext cx="17526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Sugar</a:t>
            </a:r>
          </a:p>
        </p:txBody>
      </p:sp>
      <p:sp>
        <p:nvSpPr>
          <p:cNvPr id="5" name="AutoShape 2" descr="data:image/jpeg;base64,/9j/4AAQSkZJRgABAQAAAQABAAD/2wCEAAkGBxQTEhQUExQWFhUXGBsbGRgYGRwZGhsdHh8fGiEcHRwcHCggGRslHxogITEhJSkrLi4uGyEzODMsNyotLisBCgoKDg0OGxAQGywkICY0LCwsLDQsLCwsLCwsLCwsLCwsLCwsLCwsLCwsLCwsLCwsLCwsLCwsLCwsLCwsLCwsLP/AABEIAMEBBQMBIgACEQEDEQH/xAAcAAACAgMBAQAAAAAAAAAAAAAGBwQFAAIDAQj/xABGEAABAgMFBQUFBQUHBQADAAABAhEAAyEEBRIxQQZRYXGBEyKRobEHMsHR8BQjQlLhYnKCsvEzNENzkqLCFiQ10uIVs8P/xAAaAQADAQEBAQAAAAAAAAAAAAACAwQBAAUG/8QAKhEAAgICAgEEAQQCAwAAAAAAAAECEQMhEjFBBCIyUWETQnGRM7EFgdH/2gAMAwEAAhEDEQA/AALbFgkhy4wtyyPXLziPsVsv9peZMcSxQNTEflFt7QrGUAO3eZiC4IfTx1+MFOx1gTLskoAiqcR61iTPkcYa7ZbjgnO2cBs/ZpSXEtNN9fWA/a29QB2aactBBRtVegQOQy+t8KyfNVNmPUqUWA4mgEJ9NjcnchufJxjS7ZY7MXP9pnDF/ZpIK+IzYc2zh1XPLKUJwSBgAZAfAkDgGcvvJD7zFBsdcgkS0hWeajx+UEv2vV6A9PCOy57deBHFJV58neZasTgoKVaBJxB+NA3nAjtXb+ylrxApUnQ8Q4rrmIJp16pIL+9p9fCFNtvblTVlLuw73Qn4aR2KMZMGq2gRWskknMlzD82FuyVIs1nROQkrVLfvAEJBdZBxZF9WfKEpctlJnSyQ4CkkjexFIdNkEy0T3A00FEgM0V5J10Zix9thNY7DIRMVMSlIUUt3XYB9HdjllSkR7yVgJUMmZ3f65fq0iXKmSwolLuGSBlzip2mtgk2SapTUAI5jvfDziJp5PkNUqeigu+9BPtcyUAVdmlyXokuCw4sCTF/e11SlJQ7JPvDqCk67qQqvZ9bT2kwEuVHEeOpMNi32QLlOSSBQcAa/ONmuD4oaqkkxX2m7vs1slgMBiSQTqCaOfrKHDY2kIQlUxVSVKIYBajUlt24QtNsZJMmXMYvKVhURudx8PGJllvVUwnvOUEtXTePDzg8M7VGTx2wh21kSrQmWqQwmy1hQWe6BoR4E9UiJVyLKwuXMU60kgn8zaj60ipM7ExGTNyckseL4ukWOz1qTKKiSAtqEqZs00GppDJqzvigV9pFjXJMqfhISDgW40OR5OPOINzzyMLJxPkNCDuhj3oU2qzqlTKomApJdyOLnXIg7xAVspZjZ1zLNOYdlULdipBywajExyqMJD6wcZLwZylHtHG/LoUlXboSU4KTUUxBG9gdDWmjwYXPYnQkqV3CkM/HcSekVKrzQHQiWhKSKJCQw6M0RLVfLBEt2ToNzaNA5GruglCTBT2qbOLlTRaEpJkqABUNDo+4HfATZDWHhLnFctSJoC5S0sQdQfryhSX1cirJaDLLlBDy1fmT8xkYKE040KnBxmpHORiSQtP4ddIMBbUzpYmJOGZLLsDp+KvDOA9NqZhmBpvjrdFvMlZOYOkBkhatdobGTGZdVpxIBj212lclaVIPdJYjTnA7cFvAJSkunTkdPhBFawFy21aETjyVDYhBaZcu2ScKqHMK3HeIGrOtcpZs88Z0G5Q3iOWzl+YFGWvNJaCy8bvl2uUxoRVKhmkxFfGVMx6AK89iu1xTZMxKVD8xCQrhz4xrcl7rlL7OYC+RB+HDiIs5VumSJhkzxwyoob/rKPLysYIxUUjfqnru4xZzUkoi65XZpfuzWNYmSpuDHmwd23tkYyJV22W0BA7MBSTUYlAH9RxjIbwa8CuTXkie02wKEqXM/D2gB5kKIVwdi/FtYIWSmQgILlMpICSzsAMuNHb0it9pluPZiS3dUyn4pfLqfKI4twEsKJqEgvxaNySqkdjjcbADbC9O0UADxMXfs72ZUSLTMDD/DBG+mL5c33GBu6bB9qtZBUlMsKKpi1Fkplg5kkjgOsPqy3UUy0mWsKQRRgnCRwIGTQc1KMOMBLlylyZXqlhAo3LL+vjFXeKwODinTfwi9tiGSQoBxqPjugB2hvJsZKvmaRBGL5cZIOJAvi+ShKmOtOJjvsRsyi0SlTJ7/AHmIJ0rkVca0gDt9vVMUHyGXzhnXBtZJlWWzyUy1TZ+EAS0ak1zYmubAHXKKcmKUMfs7ChNM22e2LmSDMmKCVdmpODeplJLgb2p1MHt1STJlpSGf8TVrxPCIFlE4p7SfLVjVXBLSSJYyZ3JKt6ug4yvtqFthOE5ZAdKEpJG7OF5nNxpBwq9loq8E7m4jj9ZQsvalealIEkN35ndY1Kc8t7gDrBdet4pEs1ZCTTQqO88X0+ULdd4ptFvlY69mpSyKM9CB0wp84z09222FKO1RFRc6rFPkVrMR3nyCsyOgPlDTuiSqYjBizS7fmKdBugT25tgmSELKQFSlpWkjVJoUnofKCG4rUuZLThUcT90jQN8nh1c1fbNlcVXRGt1mxpmycytJbPNqPu/SBLYax9rMUkqY1Sx4Alz/AKUj+KGJabFMQpMxSS+/CWbfwLvWFtesiZZ7yICsAtCwsKTRjixE8GLluIglDjJ/kHna0Hez9iXMlrASSly5G8BwK6uM+BEV20VnVJSicoFICsKkni7Ebw4gkk9mhsZJlJHuklgG3OxL1JO+N71VZ7RJXKCQErSQ7ZUZKgBuod8Fd9nKbTtIhXVPxoqcxlpFPtjdazK7RI+9luoAZqT+INrk4b4xZbJFSE4FYe1S6S3eDpoSDqMiN76RezFpZ5jqLVVR+lKQFpVyYUpNy9qFfYVmZKExFU5K/ZOYJ518Ij3slSpTp95NRzGY5t8IIJNkRY7SpCayLWCnCrJEwOUhxoSaZM53CKWXUFCtSO9uOT8sn4CHKpIZGXaZ32cvntUAauG60I5FhyMW97Xci0Sgkjik5lKvlvG6F3ZrQbPaDolRLjcdR4wzLqm9pLxIPeSBiGik6K5jI9ITOHF2jLtUxR3pIXLmlMwMoUI0HLhxjiQ+UM7bXZhVpl9pKQVLSHSwfEnPCW/ENP1hc2FWZNGpxfdXKHRlaE9aNrltJRMA3w37imJXICV4QCokKbvZVA3iFVOkBYdL4hUF9YNdjbzUJaA5xGpOtS7PoOG+Mml2YnLoj7eXQZJTaZQXhyW6FJbcqoruLfCJ+yO0rslR+UFlvmtiSCCPIgjLjrC4vq5FWdRnSh9yVEKSP8JX/ofKJc0IyX5GxvyMa9Lul2uXhPvZpUMwfrSA6RaZlmmdjOS5rn7qhvBaJWy99lwkmum4wUXzdEu2SmNFCqVDNJ+tIji60zXooLRKnKYyVd0jLEwHJ2eMiHZJirO8qfRSWANGI3jLOMipSnXaB5fgq9vbSozEkTBNlhKWIASa1q2Z0OtIHdoL1aWEJOYHpF5eEh7OWFW+P6QFSLKZ9oEt6OxI0SMz4ZcSBFrgm034FSlwjxXkJdi7OZclS8lTTT91PzL+Ajjfu0E2XMCJM2YgJ94IWpIJNWIBY/rBPZJKQAwZKaAaADSFteT9rMf8yvWFwfObY+UVDGolt/1baSRjnrUAQWLaaZa6nOKy9LwMx655/KK9WcbNQw/grTI77o5ND+9nmy6bJIQpaR28xDrLOsPXCPygCnEwt/ZTs4LVawtYeXJZTH8Sz7o5Bio8hvj6QstlTLBIGdSYHLvQEPbspk2ijBJG5wSOtM4Hb/QGMxg/406LSNDx3KzBprBnbiKAjoPWFztneQlLWOD6bojnFpqijG7Abbi+FAFCVZFn4b+cD2x4eedThOsR7Ra+07TF+UtzGUabNzcNoQ5YFx5P+nWKoY0oNAym1lixwXjd0udZMIAxqSpKgNTmkjdujNgJol2dClqZ0gMPeJ1zYsBnkXppXe6pqlJZObPp+EH9fGKFVuwFQdLBRAKchV/TzxRNGbSaRXKHJpMaEyZLWlKsKS5b9obq51HrAJ7QLtxShNS+KQoTBvYEE11o55+Ui67XMmkZJB/Nr0BDB4uLXJmBwvCtnSpLM/IuRycaxnJt2A8ajoH5N4mYpMtmCQzak519OkFVku0kJZqjLVh65+cB+zFlHbKxEnsaKFUkq/DUZO78ngllzZUpSFYO8lPcOTd4EM2dakEh6E5Aw1bQErTqJT3ilVntAP4VgjhRjQ8h4Rdy1Y00GYzjlf1vk2uSpSUKC5Pfw5lg78SWBHxyB12WwKPaLI7FHexPRgMnyY+ldIDJC5IYpVF3poi7TXEuZZioMcRp+zMSaHq3meEAV3TCaGiw4IObjMc6Q8ptolFL4ZaZamNVliMxln5wq9vrqlSp6Z8gjs1kBYQQoJLUU43ga6tmTD4UtWLjkt9AZfFlC3oxBf5fLoIudhL67M95yUkDDk70bx+MbT5eEoK0ghQapoRR3YOxiqvayqslpStL4JgStJ0UhVUnqMxvChDJLQc67Q9LudQGJam/CEkoAG4YWPj5ZQvPaZsmkY7XJJd3moOumMeHe31ObuS7NXuJiEh6xeW1CZiCCHcVG/fHnPPJSrwCoUfPCJpFRFrszbyJjGlco4bRXUbLaFS/w+8g70nLm2URLAppqSKOWi1+6J3kbSbSFJSQcgyubn4RvYUY1LQagio36EcdIprntK1BdScIBL1GYTrzicLQAcTMd4p4jwyiGbtUP46A+97EbHOYE9isnAdUHMpPDdBPs3fylHs373rE+97Ai1SVIXXENMwRkocRC/kWefZZ3Zq99KSZS9FAfpmN3AvHY+OXb78iJWkN60IlzPekqWRRzh8njyA+7trThab3FDzGmUZFPCH0v6FJS+wjvTZaSoDs19kFimIlYJ61FeeekKy6rrVLtU+UQEzEsDWgSzkvuND4Q21iRa5eGa+KWHTVjQZuGHQiBNd1y/8A8gTMmYUzZKe8SACQWZ9KNnFPJNUxdyTs4zFAIABemfwhcX3KwzV7iSR1hvbQbLCV35BJSB7hIILjNBA8jCdv2045pGgpCMWJxm34KJ51KH5IEs1jrPl1Ya5RzQmLW7rCqdMShIclkgDUxROSjsTCN6Gr7HbOJVnCgKrWp+jD0HnDSRbHoWgHuuyIsdnRKeoqtW4muXnyaJUq9UKlmYmY4SWxBJodzHM6aCpiWOZSbpmSxhHeM9LFOIBTR8/7c38J9oXgLygcII/EEhnHAlyODQU7d7WK7MSpToM1KioqbHgyYAPhBqMyS2jwsFZCGwje2HCNHsqzEhX7pPlEVMtSQmY1MRAPFLEjwUPGCizgJkFJDFYUahnyZjr+sVdrszWKWrfMJ/4/8YYpUHlxav6Vjo2Ls6Ey0doU4lBy6hlw1J1gP2vu1Mi0KUkqMiet6hsK82zqDo7RN2X+/CKsgAJSkFqUAdtBu4GLzafZ5ExE6UlIC0g4SB+IBxXifWI3JRlVDoxvbZX3Kr8KqgUfxEGC53aSwse/7qtS4yU3EQvLitoXKQo60VwUnP4NyMGt0KcpBLAnPjkPWAa4yoKfuVlXe9nMmYqehnVLwL3OAShTciUkn8qREOVeONJJLlKyFcjT5/6YKLZYxMEyWp+9iBO7R+YIfpC7umyL7ZchRMsA4DvJYVrkkkPvZUOhvbAjRd2W09lMBOb4Xyd6VGoqDRqAxWXZbuyVNsxS6UklCDkUk90HKgqnkmCv/o+zrkTMalImJAKSVnTMcyzQFbZEy5si1BWIKT2c0kMQXAckZvhByd3zd4c1fR05Rlv+wuunCtZMw41qqCoPX8oH4eA4RLvGxS1JwqQkpNKgDM+nxgTsFoNC+uY0IyPWCmVNK3xB3FQa1zp1L9Yj5LpjnHygVtdxqVPRLS4BSE8SEhnOhIAAbgIt7w2QnT7AZKkpM2S5klJfukgmWpxSveSXORGWd/ZETEALICqli1S1OhIr5x3lbRzUzKSkiW7ArUQTvLAGgPlFkZ3FEeRyukKvZO2rlqXLWClcsspJoQ1KiGNdl5LnJdJCE5EkOX3tkAYoPabcykLF5SpeFsInBJCkrSWAWDQ7hUbsmr5sneycQcjAsV5HXmIlzYk3aDjK0ddt9n5k+WagrSSUHDhL6poWY/KFYJWEDF3SDlrQ69Y+gZ9SQWY6+WKFb7Sdn1S1GekUJZY3H83I+vOOwTafFmtJok7LW1AngzC0tSS+ZzTSgzZTHpFkVhg5Ffr1gGuVZUlABapSfIj1MF1l+zuEsknUkOH3EkMM9YzJB3obGaS2SLlviqpaj7qm6aHwi3tCUrKStu6oKB0B+RyO8EwE7UWfsJ/aSqJIqBkP0rFzclpTPT94X3A5eGpibJi4y5I3TIO0d2YZgVJlTZspTkYElZQdUKwjSjE5g6sY9gpQgIoKctY9hyzKt/7FcWQLBaCJiwNUqA+ukRb0tykTLMsYWKVJLhwQ6gQxBGiY8sk1pxH7w6kfqYrtprQn7NJY96XNW41Y4VeGcXyVbFtK1Z7f99BMlXZrVLLElCQMCgaMHqg5GjZQsFrJJJzJcxcX5bsTjf6AvFbd9jVOmJlpzUW5DUweP42yfMlz4xLe5bhmT8HZpKlHP8qQ7Bzv15Q2th9mk2ZJWrCpQLOPQE79/GON0SJVnlplJUkKZmxB+u/4xbhYQl3oBHj5vWOctdeP/S5YuMaKPbO9MCFVqX6/WUWN32RNmso+0FggFagHxFxWgDlWmWcBloSu226VIl/mC1HQBJBqN2XMsNYm7bz5dnmCzyySod+apSiSVGtXO5qctwh/pMFQt9sTlnvigM2inBcxSyTiU9HyGg6CON0XeZy0y05qUA+4anoKxwt1pKy3hDE9l+z2ILmrJQXCAGfOp5HLzi90kZF1tka87ATLRLILHAlIArqKePnELanZzs7AhSVkhKEqIIapYuGoxeGRelwiWD2cwmYioSsULNQFnxZ+UB18Wwqu6fLKv8FJSCcgACwfcwH8QgFVoPJk5JuJx9nc/wC4Qc2pyr6Z+MMi95bTifzAHlp8IU/s2n/clO4qA5sSPMw3bzUmYZakkMpLg7x9esT5lUn/ANGwlqP8Cgtc9NltdolrUEIWe0Qas5z5DMQSXTeaVJS01BDNQkt4CKX2qXQSBNA9135Go6AhXiICrPYzhBS4caRrjGUbbGKUuVVoedlthUcQIVvqK9M44Xld8tahO3BljIkaP4s+5t0KG77bOlqH3im3EuPOGlYMakhaFfdqSksakOC+uhAH8UCk4vuwZqthXYrYundSkU96qvAeNTFLtvdAtVmtCezCZmF0qSCkFQ7wcENoBiD6u2UW91kKlNqksOI37z+saX5bTKRLWAFAuFBWTM/1zEPVLomjblSE3sxeaVDBV0+mnhDRub7xgEtkN7nf9c4UN6SOwt5I9yY6k8HzTTQGnJoPbgvdRl4JagFEs+oSHJI40bqMoXlx+7XkoUnw/KDxNklpWMSnIYqSDQjeeOcVO1cpODHKxMg95KkkNiYEvkRllxjvZL0RKlhIUkKz7ykgvvLmp4mOlvvBS0lKkcKhwoasWbfrHLLGOhcYz5Jgxar+K7MqzLAKFA1LktqPB/PhCzue2qkTFSlVwqLfW45wb3tZMBoe6XY/DjAJtTZDLmJmAMFN46eXoYdGpIfkgorkhybMWsTkM7lOXENk3TKCC3XImbLKJrd4MxI93KvzhXbB38mXLqpKSpTYlaaM/F28IZ1zSStBxFnyLknzy39YSsSTtk0ptPQm702WnWO1/Zj/AGcw40LzBSMw+8OxGeW+DOw2CVKSlMuYkLGZwGYHpoFJA8fGC3aDZpFolFOIpW7pVuPFmzyJzYwGXVJVLKpawykkg8xTwOcHKQeOKntlje+zybVKUuUAFIyABAJbJiSHL6deC2GKQoKS+AnI/hOqT8Ia1lW9mngHPAc2asL612tH2iaJgxjNSd7gV5l3ffC5boKuNklG1gAA7PE28t5AGMjrddwSFgmZ3a0AUadXqYyEt4k6OuR5KDqQoU7r9enEARAvyx4rPNmAUQpLjgrEH8R5wQ2W4bSJQWEKDAYSA575DZVdzkN8RLVa0Jk22TOBSpQGF/zpVlSgL+hEenJaAn+BQzpmIkmGD7OtnU4ftE3WiUuz6/B23MYDLtuxU+eJSRma8naHhdt1JliWkDuywwfN98Q/8hnWOHBdv/QHp8dycmZLsiCAlUtAJDsE0HWB/aNfYJ+7JY+8glxzTugpnqCXJLfpkIWG216EnC9THlemxuckvstnLR5szei5fazJZZcxXvasgEhjuKlOf3RFDb7YVzFrUoqJJJJqS5ziyUgSpaQC/wB3iUxyUQ7dMukD2+PoMdeCWa4ne7iozkBIdRLAcSKNxh9bJSzZZQCly0kZhKCvvHM4ioOatl4wmNkZJ+0Ym9xJY8Vd30J8IYJtBKczVQJPKAyMKGLmGNssAM5FsC8VMJwqZKxwll2UOB0hY+0CUlMmcoKL9oEhssJLjm4BLcoI7DbSimNx3u6aVACh4kNyMD3tLk9rapUmSruz1JJGgZKe9/uUSN6YGG5bAyReNNfZX+z2QoPvxJUBzFPIQ6rDKKpUsEYcCQl9KfKBK4rnTKteFI92SgtuLqSPAMOkGE9ExS0qM1paWdISxVwJfLp4ZwuS/U932Yp0lFeCv2guRM+UpBKVOCk4SCzjP+F3hPXVYzgYiqSx5inqId023ysTMUkFkqIeuWeYFcoorLdMkTpyOzSQVFYP73eccHcboTmkox0PxuS+QrrTY+EGOxdq+7VLP4UkjkO8R/tP+qCudsvZlf4bcidesQrPcaLMsrl4idyqhgQWHNonj6hKVMbKpoiqtipc4BJqDpuoAPKOl63gqawUKJBYZAvrn08YFpk5SJ6pZNJZKAr9lI7iuqCkwU2ST2oQ2ZegqRxG9mblHpJAwUY1Ji321sboxAVQX390sD5sY22HvVgZYAxtRW4alt9WflBlf2z4ImBQPeSoNk9GpypzaFFYZypM18lJLHpQj1g2uUQMjX6lrpjTZso3l2pSfdURWrZb6jXrHGzrCrKLQ/dxBJO5w4PAPSNFriWrOvZOn2oTEsoAK3gUPMfhPEUrlA3tBZO1kKS3eQaeo9T/AKhFmVRzcHPI0Jzpr4ZwcPaxkWnpgBc84BYQr3SR4uDTc7ND32avjHLBeoavDf8ACENfNl7KaQKB3EFux1+4SATQ0MOybVk3DbQ8k2gHrFFf1kc9oB3gO9xHzH1pHlgtbpGu6LCYcQ4iIrdhx0wSkWg9nNDsO6SOvpC12ms8yXaPtDfdLZOIEFiAzEAunLUVhl3pIKFMgd1YyHCvwfxgetIQpCpcwOhdFcHyPBj9UhuKf2NnDmtfyQLEZcxAxqLigFcukZFEtKrOtUpZqlmV+ZOh+tQYyAcZJ1Qoek7a8sWlzFMfe7MhIL71DLkCaCBDau+7PaUfeSyhRoFTJa0NXRfuEvXC9X4xc3xaJqVmUlTqcVBws9G/aYEF6ExY3zZT9lxFRBwh0kJWkvmDiTUeBi121slpR2hObHyTLtU5BZExyAS2lKPrV8jnDLs1gtCfdtCZo/KpOE+IJB8BAJct1A3rLKgezw4mcu4BGFVdCnqwMNmQsIJIAZgG3NuhGX9NzqVbC2lYIbQ20DEnJSfeBzFKeIL9YWt2SftVtANUJLnkM/E0gq9rNu7OcCk94oamoJLHmGPONfZVYgiXMmEArmDDLcOBoVdBiPSFQwrCnJedIdDJy78bIt+SgozGA70wJYfspA9fWKCz3dLI7z5pGe9+EX16zQCzHD20xQ1pQgNyYc4rZiaOzd+gPBL/ABAfjFcNROu2TrBZpaFpwhqOTXT+sXyVummn16xSJPeSKAhOrh2+MHWxt0ItCsCySlnIyem/n6Qsq5RjHkCVsmM54ct1ecTLis4XaBPPewJCUg1IKkh2DVNB/qMe7R2Hs1TEZhJIfexIjtsyvDjSaF8yC3F65M308alehfqpJxTRci3BJmqSXmnCBRizlXQgOfCLKfeZmKJJyoOG89SHgWvSfhmMMyCKc3idOtKZQrnQgc2NeETTXFKETMUY1zkTptpfxiRdN7S1TuzDlaU4nAdhkAedTXceJhdX7tOQRLlEGYXroktu3xZexxeNFpUpTzCtGIvVmLebtlrBL074NsDJnTdIa6U4gCMiARyOXk0R5kgHM9Y2soIyNcnB0GQI3sfIx5OWNaPkWavEHL65xJl9L+5AwyeAOt92gWpK1t2RQcfEo7g64FIA/c5Rb3btOgAIkykkDuJURmWxMBpwVwJA36bUyMctTig7xHAe9lpgKi3ARXWSQhCFB6qwkSxSqS9VFymuQG+LcWX2L+jJxcnQQqTOm/2kyXNQokgYDLWkaBKsRCv4gOuUIzbu6/s1tWnMLAWk8C49UmHfZ7SialKlS0qoBmoYdMIIIIYg+EA/tZsCJtnROlpZUlTLJocKqZ/i72Fjx3u7ccvdsFppAxsrPK5U2QapUhQbkDMAH8Sf9xgas97T5CikLJCS2FVRSnMDkY73RbOzUlWQ116twzjntNIwzyoAMsBQao8eTQyC9zTOzdKSLiwbTKUpCZiQAVAKUDkCWJY7oL9obsNnmoSFFSVDumj8cuYhYSswWy038IcN2gW67pKiSZkugOau6WNNSUh+aoGUV2huOfGSbAS/LD2gDe8HHx+EDVgtBQqHZM2TSk4pk1KAGzUFFW8u7DKjDM1pCr20uT7PPVhUFIPeSpOSknIj63waSao7Pki5coh/shfTpYsSN+unnBrKngEEZN5fP5GETs7eKk5Go9Iat1Xg8tIxOWFdT/X1iPJCmct7Lq3yQXGigWI0fd0Prvhe2x0zFIVmM93MQc2a1haWPTgflA7tXd5I7ZI7yKLG9O/p6E7hAobjnT2D1pkImBPaoC8L4XJDcOMZGsmelqh4yGKbRQ8UG7oK5tvK5hJqTXm/0PGLxd8PZ1ylAklLgk/tDLk7wJyC4B1Dp8/jSJyZ7JCgHwqr+6ru/EeMVUQSgRLuOC1oUdXB9Q/UDzgsvKawcH63wEW2cUlKxmkgjWo/pF5el4Ay8QyqPAt8POPP9bDSkdFboXG3E8zrRLlgkqJOZfMgDpn5wzdlrtCJaB+FIb+AVUeaiG6GFns3Y1Wu8SoUSlTk7gKD0foYcSklFmmFIYlJCd+TD1EHkTqON/WxfKk68i3vZyqUhTAkVOfve965cuQ1s9zLVLlTMkLmrSz1ZNCeTIVXenx63zZgJp3gjWlQHgn2gsH2e77EoDvhn4lQKy+T/i8Ytk6dGKVLQMmS0zJk4qPUtx6jzrB9sXb5UorUs1pXRI15QKCzPJQ1XmNz7iT0qdYt02ZUuQtK5Z7ykHEdzlgXy3nkIXNb0URqWOmctomWtaxqXpA9bLyly7ZOCVKCCtGA6Eq05mvgIt7YlwSEkUzBrmOjQtNrJ6u0CH7o71NSaP5dKx2NW6Az6gHV43iO1cCqQAOGv9OhgY2nvKaE0UwLuRn4xFsN9doe+wWc9AeI4nNo82imBSEp1KhSD4VKxP6lxoHrOohQUCxBBB3EVeD72QXghE+dKVhBmhBSSWqkkFI3khbt+yWigue4FTCCR3AfEjQctY1vsKs9rTNl0KShQIyCgx+VIY/cqB4NK0fRUiaFd2tN2R4fW+Mno7od08Tq+lfXllA3cF+InyJcxJAMxgRUhK2dSHYOQH5tBBLu4oTjCyosQoKy3hQOaaE05dJ9vVHdESajulNVEVFM2zBPLLnC3n22ZLnKQFEYVUORNRhJ3gipHGGvNlhiNNGplTPd+sLzbq7QmaiegMFhlA/mRXTeDTgOEK/T4y/kr9PNN0yfdVrKsSXAVRQyY6vQx5fJK0LRMDpWggkaFmq3jzHhEsFk7suYC4BHDV+oYmCG8JUtilJwlVQ/undX8BzH00M0NlxuhEyrOQVI1BI8KR3vSQVWcKwt2RCSeCnbrTwSYa+z9ypmlaFypYUk98lHfL1zBy65cxE+27BpCJstLqlTUFJSfeQc0rSXYsdDvNY5ZUp0S5FpxERZ1UG8Q2fZrPOCYlPvKZXBNML+g6QrFWFUmeuQtsaVFJ3ONeREML2e2js1lD1IIP8AMB4gw3IDF3Av7bd9mlkTLQVTlqdnKuDgJDJADtppnHDamwyrZZSuXLKVygSzBLoHdU2GhwsFciYn3rZ8QGIPhOIa5Z04iNbum4EKavZqxB9UKoQd7gpH8UBzoaoRcPyJSWkypwGoPkYNtnbwL4XocopdubAmTagpFUKqnlp4O3SI93WsJUljXOCyLkrF43TaY3bImoVvz57+vrSLddmKhiAqBXiIGrgt4KATkc+B+vqsFF0XsMKsSMLUqW/TxiR10G20Lq+7p+zzSmiUGqHdm3cxl4RkNO02qStsclKmdi7DjoYyHqKrs5epktULCxTjUPuPwPwifZO93VUCwQDoCKeGR6RXWNJCwGoc66EUHpF1JsbeLj1/rFCGNqinnSwT3nZqsAS+ucUu0V5GXZwkGqgPFgk+aSYKryk94KahFRWhGj6uK9eEUlmuXt7RKQWwy5pUQSzpSMTZb1dawucFL5fyKk32gn9mezvYWXEtJxzKrpkM28GfrF9tDaGlunIsB4v8I9kTMamDVoxpTrzz4xui2omL7NlFMouRhUO+2EAOBn3i+VOTqglOdk8k0LmyoSuYpcyhWpRSlX5T3X01BEFO2t7InolSJIUopGIgJOiW8g8E/wD00icsKWgBkgMACWHebHhCmfQGOarD2JKEJSpNR+VQxUIJYg+vhDZONmc/wC+yqQZaFNktRG8kISHPSC6ZKUlLjvb0nI8MmJ+no8Udou5ci2y1BJEuYQ43d1nLUfFhHhBROlsc2fWocud3XxjtGtgvetkSRiQO6QRT8JoWPg4P6wlttZJTaWIbug9C5h+2iWU4sQZCgxLuCNWA1ByGbEVNYSe3NjWq1hBDEJAPBs6+J8YzGuMhk5OeOgQgp2J2ZXa5jkkJDV4cPQQMrQxMPD2cykyTJkpGIkPMUcipsk8AwG6pOrw6b1oTjg7suU7O2eUhP3ZYMAO8eBY5kF+PWBPa25E2lJTJllCkjEUqUwJALEJUlKg9RkKkQa+0C9lypITLqpZatWHpVjFHsfa12wLkzSv7sBcteqdCxNRuZ2O7etOXGxyurFvsHa1yrbKlkrCFqIKQSwJHvNlRqnc8P6QphqzfVRpCHv7/ALO3rJzQJrFmcrStKSBp7w8DFt7Otv1yms9oJXJSlkK1lgUZh7yPMRzX7kDJW6G72JSXAqxbQChyypV24vyrL+sZXKWklJW2JAHe7yaj5OdCqJ1ltcuajEghctQcFJeh45v+ojWamgGgL5eLj6ELk0zo2mBtylSpeFVACQHLd3MVHDc/SLW12sKCRgGJiFKA7qm03u7jTOI1x2R8BJ6BnA0zyHygwkXejCciDWteByIFeW+BTRW8iTtgTcF4mVPwl2Umg5VABOYzbw0DH0u1BSUkZEQO3/ciCoLRSYnvDC430INCCxFGOcb3Za+4xyd4j9RqVo1uM9oUvtbk9neAmgAFaQTxUks/hhiLs1NwzsWL3gD1FXgi9s1mxJkTNQSk9R/8ecA92T2SkjMfCLYybwpiFGptDyopKVjVj9b6xRS1GXPUlVQsluSq0/dJI5gRI2StvaycI0qOR06F/COt+SO6FaJOmg0LcCX6ndGx2jYvjKgH24sBXJcjvyjX93Ly+EAElZBB3Q4bcQpTLAKVjvA7lBj4Fw/AwqLxsKpM1ctWaCx5aHrTxhuN6o7KtqQV3DepJAzSR7rs53ctekM+4JP+Ivvr/wBqQwoB6wmLhkKx40juy2UeGg6vXoYbOzFv7o35N4fKJstR0jqbVhsmcGDh49iulTyA0exJ+tI7ghY3OCvAlION8uOfx8oN7BcUxQUJpwMTSj65B6sYqdiRLFnk2pKXVNABrkoMlQGoOIH6FSoEqDqCko7zkV72TFno/jHpzbi2kDLLa0QbRcEtaVjERVwzAeZozQI33cqrOoTULKkAgqAzSNflXOu4wx13fhkzSn3lA4XyAYb61INdxELixLtC5kyXMAHvOGZNX7rOGzZwC0LdvsFTbDCxDAlw1Wrqf0jayqR26sKRiwgqLO9SAXNKV8TugZuK+ApAR3nlpIL6MWAJ/M0XWzU4TZk0igTgKlH3QolQA3YmA8RCsbblRktBXJtKx1qBXU7/AIRuV4wFKTUbiz89+scRNfIjpXhUtnTP1jebLp8vrOKnERZVbcW5Umz9uhOJKPe/Y3KO9Ls+4VeJt1WlM2WiYhjLmJCh0056Hl1iShIUCFAEEMXy1HUQtPZzfiZU2dYFd1KJijLc1SlycL5nSvzgQ0g/t9nQQSwUoZE5jlTd8eMKza2y4rSKVUgV4B07n/DX4Q3bQtJBNDTx9Whd32ypxUdEgCjHMmoIDGtByhc5UhuFXIUlksnaTkI3qryFT5CHjsmhHblQS2BKi27Qf7YB7ouBBtiUy3xHMZhLnTWHOi50S7OtCQHKVYlHNzXPcKDkBDFLkg51DX2LfaK2mdaiNEpJ5aN5PFnsjaxKUxYY6P8Aujf4RSzpBGNQIxKIA5aDwBrxjlOJSlKQGw5qc1dmplQpf+IwytUE6apFB7Ykj7ShYPvSyOiVFv5j4QF2BNHgo9qC/vLMjUWdJPVSv/V+sVt03UtUsKAHKAm+MAMMbmXWwVvVKtCUpUUpU4IBYEtRxkTRoJfaHfFplypZTMIlKVhmAAOrVnZ6gGAiwJVKmpJBBSoFjwrDF2rs3a2FYZ3BUmuqQ49G6xI5VNFsoKto82TvHtMCUjETqMgBWvDTrBVKtS5SvvayiWKwSky8WVAGKQ4c6CpdjAx7G7F/2y5qveKsI3hIr4Fx9CDC8pHaEIqAXBUCxHI6H5GGS9uyJ7dHS9rl7KWZqVL7tS3eKhyY4t0USThWoBs9MqjFTeK+cW9jvK1SZaJUySJyEsjtULBURklSkkDCWqQMWRiPelmDhersW1o4PkRC88VKFo3G3F0wU9oNk7WxLOZSAocMP/yPOE9YpmEkQ/bSkKlKQqr+YIr6ecIS8rOZUxST+FRHNi0b6OVwcWMyaqQc+z+9wmcEE/0OfgWPjDMtNnCkFJyII6aeRj59sM9SZgUiihU8B9aQ9dlb1Fps8uZ+JsK/3ks/iGP8UUOPFiW72DNpUUhjmheE/wAWXi3++BXbaTiMu0GoIEpepLAlKuqf5YYu0FiGIhqLDEc6pV4jD00gQvGydtZ5qRnhxAaunvPyoQ/7QgkO1KAO7KWtKCuUr8RY8dIKrgtpRMKCagt+vxhclRSQoZhgfh5U6QS2S34sE0Goorp+lOkKzQvZkHqhuWe0OM6+vGPYH7tvEFAc/X16xkQuIRU+zxBlWdAnEJluua5LMkhISHejklXFoZF12pc6ScCTLQSWWqqiN4GjtSFLszPTOkyDMGLsVhJGhAcAHeGUDzSIYMjag9kUs7uH5R6bW7J3BvoIJNmJSSibMUxrUuajjEO9LvTLl4lLmPUHvkUEabIXg5KT+LLmPj8om7aKCZAoC6tdKfKBkqVgU1KhYBKJCrSoKLrUFuWyJLuw953c7jHH2UXmqbb59Th7MqSkqLAhSUlTOA7ZlnyGTxXbZWky5ZUihJwnVnq/inzip9mt/IsdrSZgSETO4uYc0JL5bnVhc7gd8Fij3I7J9H0QjFmM+o+ceJejq0y0Bzpw+XSOEuaWoGyzzPJ/N47Ys2Af4/VYYJNZ84S0rUrIJJ8A9IW9wXTZ5lrnzVf2qVIKV4yl9CQN57uZ/EBvdj2uSFoUggVBBO4Gnjy4wirVb12aaiaUkpExcqYl8+6gqTzDhQ4iFSg70PxNU7HDeCJsqWVJEtdGAWSA9M1JSryTABbe2lJVNtRT2iySyCcIYAAB8h3dIIbpvYzJQKZmOWplJetBmOB/ZORga2+tqpxk2eSkqmTSyEpBNC1eTfVDClFvQxPgwi9lVnUqXMta3U6ymW9WSKKbdWnQwx5sx5bAF1Bv6vkIqdnrkFlskizO6kJzA7uI1J889erRdIsaQ1AVZPSvWNtt6Fyae2Li8pLTUylykImqaoDBhqFBnJyLmgApWsO0WBaQ2acWFyGIp3X6UfItSGXedhC0ENXR3cHnm0L633uPs87EpkiWpXHugnVjnRtHyEMU5eQovyKTba39tbJhHuoCZaRuCR/7OesFOzkppMviAemUL5JKiVHMkk8zWGdc0pkSx+wPOvygPUv2lHpF7i3k2FKqKQDWjiO9+ThKs6ickpNPAAdcon2CUW4DXnoPXoYrdtpBVZJraJfmAU/BzEPckVtkb2NXpiTNkE1BcDRlU9YMBaFdooMMTs2v6QmfZ1en2e8JRfuqOA9cvOHFeiVJtiqBqKBrqKa0qDWLZog/cy5JKsvdTQc6Anm8VltyKS1XZt49a6xOICQd2AcCc3ypu6nlEa0yHQCO8QQ7PUu3ByOPCCcVxEJ7KScWY74We3tjAnzAPxd9J8vh5wy5iAZb6iA72hWbFKlTU5pdKvn6DrEfp/bIslTiAd3qAEH3srvHDPmWc+7NTiQ/5k1pzS/+kQu5ZIUQaPWLG7L0MqdKmoqpCwfAgseBy5Ra0+QnXGh5XtJxpAFFOyeefU0frwgetNwJ+ziZLV94FqSQmmIu4UAfw4SKUbKsXN+29GBExBBTMwkAkJwn3kkHLECMjmDwjhZbGqaEqK+zqmubHKlWAq1Xq2+C58QYScehJW+xTETZiFJYgkfI/GI932koNcjDK9qGz4lTJcxK8XaBiSz4k0qzDKmX4YWFvlFCq6wUfcjHKnYc3ReOFLHLR4yBm67WClicvSPImePY60zts3efZTQg1StwsfEcRBzYpmYz71G1ByI4EV8YCNirkM9U2ZVpaFEH9tnHNviIMblKmAfClqDMgu5rx1EUSaukBgla2X9mnqSxSwIII/pFxf1/JtEhCQnviqwxYEBqU4lucU4lYSU54ac2iOt0qVxAybN9aZZwPaDaTdgztPZ8cmYMLMHB34e9loWDQvJzBRbJ6Q0LUHd65/VOUK+1SsC1J/KSPCDxfQjM62O/2Q7Spn2cWdf9rZ06n3peQI/dfCf4d7A9lTCSxb6G761j5i2avtdjtEuegPhPeS5AWk5pPA+RAOkfSF0W+XaJSJ8kgomBwd2hSRvSaEQxkyZYy5jjLlqOHHX0hRe0q6wiVaVBh/3UuaniFy8KvFSSekNtJ51+mgY2tuUWwKs+MJMzAQdXQJigW3OADzgJBwexGWC+J1m/s1HCrNJ90/I8RDl9kl2i0lFvWkpUkLQkaVwppwASf9fCFFtDcM2RMTIUg9qpTJSK4i7DDvckNzj6c2JuxNmsciUPwpZVXdX4q611gaTSDnKmW6ZTaVjxcrSO4EaEgxvEXZwmooax8+X/AGtR+3SgVGYlSpKEs4KTNCSX3lKfWPoicKQhLXIx3rOAyStZPPEQPPFC8kuKb+h2JXaF0qylBwqBBBYg6QyLjFByHygOvsYrXM4zSP8Ac0HV0JqeJiXNNuCZfgVNhRZ3CAGpiLneWLeQPiYi34h5ZSclOCPARNlJ7mZzHoqsQL3md364ROuxojisypr6oWD1Sf0h+yLX9oTYrUk92bLTLUHqFPR+PvD+GERtGR9omsG72XQQZezbaJIQLJMLErBQSWBKVdohPB14kneJvCPUauNnnSfuHHaqkJHSjjeU8CxBf5RF+zLQpYCAygCVBTMpINCksxbJXBtA8tMwFiCHam7N/lA3ttfKpUuWELCVTpwQQWxYcKiro4SH4xj6FxW6MsodGbgjxipvm7zMs0xIrmMmZScvX6pE+7pndTy+Mc7YO+1WNOH1nHnR1J/2WpeBK2mocHkY8lJNFO2Ej65R2v6zmTaZyNMRLHca/p0jlZwlTU5R6l0rJUrYyLIpNou4yyoAgsCasD3nPCpHSLq55vZolpcmVhSkNQlQpU6ChHUb4DNk54xKSrIpZuXey1LOBBDbQShYeqV4x5fGvhCwkrdEnaSaLRZpjSkAISFpoSpLUUCSeeUKm24VuMjpDTks5b3VjEP4veHi46Qqr4s5lzFJOaSR+vXODj+A8uNIrApoyN7QKvvr8/OMhpHcloansq/uq+a/SOdy5yOcZGRP+5lGHoJJnvr/AHj8Yh2/3hyMeRkGhiKqbmrrC2vz+3mfvfARkZBQ7E+o6RBh2+w/+4Wj/P8A/wCaY8jIYSoZEnPp8Yr5/wDeUfwfyzoyMhc+hkexT+2H/wApZ/8AKk/zqhx7Af8Ai7F/lJjIyOXxNl2Ekz3enyjaV7qenpGRkaCezfdhHWH/AMlbP81f/wCxceRkTer/AMbHYOwIt397P+d/zg9ur3usexkS5v8AGj0MPbCYe4P30fGK69/dV0+MZGQteAxJ3/8A28zmPQRpcX94kf5qP5hGRketH4nnS+Z9EWL+zl/5af5TC49on/k7P/lI/nVGRkJ8G4/kFl2e4PrWO1s+PxEZGRH+9FK7FN7RP72f3f8AkuKWw6czHsZF6/xomXzYR3R74/eT6waWn3l/u/8AExkZAeAl8jLP7srkr+YwvNt/70rkP5RGRkHAdm+JQL90cz8IyMjIaR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WFhUXGBsbGRgYGRwZGhsdHh8fGiEcHRwcHCggGRslHxogITEhJSkrLi4uGyEzODMsNyotLisBCgoKDg0OGxAQGywkICY0LCwsLDQsLCwsLCwsLCwsLCwsLCwsLCwsLCwsLCwsLCwsLCwsLCwsLCwsLCwsLCwsLP/AABEIAMEBBQMBIgACEQEDEQH/xAAcAAACAgMBAQAAAAAAAAAAAAAGBwQFAAIDAQj/xABGEAABAgMFBQUFBQUHBQADAAABAhEAAyEEBRIxQQZRYXGBEyKRobEHMsHR8BQjQlLhYnKCsvEzNENzkqLCFiQ10uIVs8P/xAAaAQADAQEBAQAAAAAAAAAAAAACAwQBAAUG/8QAKhEAAgICAgEEAQQCAwAAAAAAAAECEQMhEjFBBCIyUWETQnGRM7EFgdH/2gAMAwEAAhEDEQA/AALbFgkhy4wtyyPXLziPsVsv9peZMcSxQNTEflFt7QrGUAO3eZiC4IfTx1+MFOx1gTLskoAiqcR61iTPkcYa7ZbjgnO2cBs/ZpSXEtNN9fWA/a29QB2aactBBRtVegQOQy+t8KyfNVNmPUqUWA4mgEJ9NjcnchufJxjS7ZY7MXP9pnDF/ZpIK+IzYc2zh1XPLKUJwSBgAZAfAkDgGcvvJD7zFBsdcgkS0hWeajx+UEv2vV6A9PCOy57deBHFJV58neZasTgoKVaBJxB+NA3nAjtXb+ylrxApUnQ8Q4rrmIJp16pIL+9p9fCFNtvblTVlLuw73Qn4aR2KMZMGq2gRWskknMlzD82FuyVIs1nROQkrVLfvAEJBdZBxZF9WfKEpctlJnSyQ4CkkjexFIdNkEy0T3A00FEgM0V5J10Zix9thNY7DIRMVMSlIUUt3XYB9HdjllSkR7yVgJUMmZ3f65fq0iXKmSwolLuGSBlzip2mtgk2SapTUAI5jvfDziJp5PkNUqeigu+9BPtcyUAVdmlyXokuCw4sCTF/e11SlJQ7JPvDqCk67qQqvZ9bT2kwEuVHEeOpMNi32QLlOSSBQcAa/ONmuD4oaqkkxX2m7vs1slgMBiSQTqCaOfrKHDY2kIQlUxVSVKIYBajUlt24QtNsZJMmXMYvKVhURudx8PGJllvVUwnvOUEtXTePDzg8M7VGTx2wh21kSrQmWqQwmy1hQWe6BoR4E9UiJVyLKwuXMU60kgn8zaj60ipM7ExGTNyckseL4ukWOz1qTKKiSAtqEqZs00GppDJqzvigV9pFjXJMqfhISDgW40OR5OPOINzzyMLJxPkNCDuhj3oU2qzqlTKomApJdyOLnXIg7xAVspZjZ1zLNOYdlULdipBywajExyqMJD6wcZLwZylHtHG/LoUlXboSU4KTUUxBG9gdDWmjwYXPYnQkqV3CkM/HcSekVKrzQHQiWhKSKJCQw6M0RLVfLBEt2ToNzaNA5GruglCTBT2qbOLlTRaEpJkqABUNDo+4HfATZDWHhLnFctSJoC5S0sQdQfryhSX1cirJaDLLlBDy1fmT8xkYKE040KnBxmpHORiSQtP4ddIMBbUzpYmJOGZLLsDp+KvDOA9NqZhmBpvjrdFvMlZOYOkBkhatdobGTGZdVpxIBj212lclaVIPdJYjTnA7cFvAJSkunTkdPhBFawFy21aETjyVDYhBaZcu2ScKqHMK3HeIGrOtcpZs88Z0G5Q3iOWzl+YFGWvNJaCy8bvl2uUxoRVKhmkxFfGVMx6AK89iu1xTZMxKVD8xCQrhz4xrcl7rlL7OYC+RB+HDiIs5VumSJhkzxwyoob/rKPLysYIxUUjfqnru4xZzUkoi65XZpfuzWNYmSpuDHmwd23tkYyJV22W0BA7MBSTUYlAH9RxjIbwa8CuTXkie02wKEqXM/D2gB5kKIVwdi/FtYIWSmQgILlMpICSzsAMuNHb0it9pluPZiS3dUyn4pfLqfKI4twEsKJqEgvxaNySqkdjjcbADbC9O0UADxMXfs72ZUSLTMDD/DBG+mL5c33GBu6bB9qtZBUlMsKKpi1Fkplg5kkjgOsPqy3UUy0mWsKQRRgnCRwIGTQc1KMOMBLlylyZXqlhAo3LL+vjFXeKwODinTfwi9tiGSQoBxqPjugB2hvJsZKvmaRBGL5cZIOJAvi+ShKmOtOJjvsRsyi0SlTJ7/AHmIJ0rkVca0gDt9vVMUHyGXzhnXBtZJlWWzyUy1TZ+EAS0ak1zYmubAHXKKcmKUMfs7ChNM22e2LmSDMmKCVdmpODeplJLgb2p1MHt1STJlpSGf8TVrxPCIFlE4p7SfLVjVXBLSSJYyZ3JKt6ug4yvtqFthOE5ZAdKEpJG7OF5nNxpBwq9loq8E7m4jj9ZQsvalealIEkN35ndY1Kc8t7gDrBdet4pEs1ZCTTQqO88X0+ULdd4ptFvlY69mpSyKM9CB0wp84z09222FKO1RFRc6rFPkVrMR3nyCsyOgPlDTuiSqYjBizS7fmKdBugT25tgmSELKQFSlpWkjVJoUnofKCG4rUuZLThUcT90jQN8nh1c1fbNlcVXRGt1mxpmycytJbPNqPu/SBLYax9rMUkqY1Sx4Alz/AKUj+KGJabFMQpMxSS+/CWbfwLvWFtesiZZ7yICsAtCwsKTRjixE8GLluIglDjJ/kHna0Hez9iXMlrASSly5G8BwK6uM+BEV20VnVJSicoFICsKkni7Ebw4gkk9mhsZJlJHuklgG3OxL1JO+N71VZ7RJXKCQErSQ7ZUZKgBuod8Fd9nKbTtIhXVPxoqcxlpFPtjdazK7RI+9luoAZqT+INrk4b4xZbJFSE4FYe1S6S3eDpoSDqMiN76RezFpZ5jqLVVR+lKQFpVyYUpNy9qFfYVmZKExFU5K/ZOYJ518Ij3slSpTp95NRzGY5t8IIJNkRY7SpCayLWCnCrJEwOUhxoSaZM53CKWXUFCtSO9uOT8sn4CHKpIZGXaZ32cvntUAauG60I5FhyMW97Xci0Sgkjik5lKvlvG6F3ZrQbPaDolRLjcdR4wzLqm9pLxIPeSBiGik6K5jI9ITOHF2jLtUxR3pIXLmlMwMoUI0HLhxjiQ+UM7bXZhVpl9pKQVLSHSwfEnPCW/ENP1hc2FWZNGpxfdXKHRlaE9aNrltJRMA3w37imJXICV4QCokKbvZVA3iFVOkBYdL4hUF9YNdjbzUJaA5xGpOtS7PoOG+Mml2YnLoj7eXQZJTaZQXhyW6FJbcqoruLfCJ+yO0rslR+UFlvmtiSCCPIgjLjrC4vq5FWdRnSh9yVEKSP8JX/ofKJc0IyX5GxvyMa9Lul2uXhPvZpUMwfrSA6RaZlmmdjOS5rn7qhvBaJWy99lwkmum4wUXzdEu2SmNFCqVDNJ+tIji60zXooLRKnKYyVd0jLEwHJ2eMiHZJirO8qfRSWANGI3jLOMipSnXaB5fgq9vbSozEkTBNlhKWIASa1q2Z0OtIHdoL1aWEJOYHpF5eEh7OWFW+P6QFSLKZ9oEt6OxI0SMz4ZcSBFrgm034FSlwjxXkJdi7OZclS8lTTT91PzL+Ajjfu0E2XMCJM2YgJ94IWpIJNWIBY/rBPZJKQAwZKaAaADSFteT9rMf8yvWFwfObY+UVDGolt/1baSRjnrUAQWLaaZa6nOKy9LwMx655/KK9WcbNQw/grTI77o5ND+9nmy6bJIQpaR28xDrLOsPXCPygCnEwt/ZTs4LVawtYeXJZTH8Sz7o5Bio8hvj6QstlTLBIGdSYHLvQEPbspk2ijBJG5wSOtM4Hb/QGMxg/406LSNDx3KzBprBnbiKAjoPWFztneQlLWOD6bojnFpqijG7Abbi+FAFCVZFn4b+cD2x4eedThOsR7Ra+07TF+UtzGUabNzcNoQ5YFx5P+nWKoY0oNAym1lixwXjd0udZMIAxqSpKgNTmkjdujNgJol2dClqZ0gMPeJ1zYsBnkXppXe6pqlJZObPp+EH9fGKFVuwFQdLBRAKchV/TzxRNGbSaRXKHJpMaEyZLWlKsKS5b9obq51HrAJ7QLtxShNS+KQoTBvYEE11o55+Ui67XMmkZJB/Nr0BDB4uLXJmBwvCtnSpLM/IuRycaxnJt2A8ajoH5N4mYpMtmCQzak519OkFVku0kJZqjLVh65+cB+zFlHbKxEnsaKFUkq/DUZO78ngllzZUpSFYO8lPcOTd4EM2dakEh6E5Aw1bQErTqJT3ilVntAP4VgjhRjQ8h4Rdy1Y00GYzjlf1vk2uSpSUKC5Pfw5lg78SWBHxyB12WwKPaLI7FHexPRgMnyY+ldIDJC5IYpVF3poi7TXEuZZioMcRp+zMSaHq3meEAV3TCaGiw4IObjMc6Q8ptolFL4ZaZamNVliMxln5wq9vrqlSp6Z8gjs1kBYQQoJLUU43ga6tmTD4UtWLjkt9AZfFlC3oxBf5fLoIudhL67M95yUkDDk70bx+MbT5eEoK0ghQapoRR3YOxiqvayqslpStL4JgStJ0UhVUnqMxvChDJLQc67Q9LudQGJam/CEkoAG4YWPj5ZQvPaZsmkY7XJJd3moOumMeHe31ObuS7NXuJiEh6xeW1CZiCCHcVG/fHnPPJSrwCoUfPCJpFRFrszbyJjGlco4bRXUbLaFS/w+8g70nLm2URLAppqSKOWi1+6J3kbSbSFJSQcgyubn4RvYUY1LQagio36EcdIprntK1BdScIBL1GYTrzicLQAcTMd4p4jwyiGbtUP46A+97EbHOYE9isnAdUHMpPDdBPs3fylHs373rE+97Ai1SVIXXENMwRkocRC/kWefZZ3Zq99KSZS9FAfpmN3AvHY+OXb78iJWkN60IlzPekqWRRzh8njyA+7trThab3FDzGmUZFPCH0v6FJS+wjvTZaSoDs19kFimIlYJ61FeeekKy6rrVLtU+UQEzEsDWgSzkvuND4Q21iRa5eGa+KWHTVjQZuGHQiBNd1y/8A8gTMmYUzZKe8SACQWZ9KNnFPJNUxdyTs4zFAIABemfwhcX3KwzV7iSR1hvbQbLCV35BJSB7hIILjNBA8jCdv2045pGgpCMWJxm34KJ51KH5IEs1jrPl1Ya5RzQmLW7rCqdMShIclkgDUxROSjsTCN6Gr7HbOJVnCgKrWp+jD0HnDSRbHoWgHuuyIsdnRKeoqtW4muXnyaJUq9UKlmYmY4SWxBJodzHM6aCpiWOZSbpmSxhHeM9LFOIBTR8/7c38J9oXgLygcII/EEhnHAlyODQU7d7WK7MSpToM1KioqbHgyYAPhBqMyS2jwsFZCGwje2HCNHsqzEhX7pPlEVMtSQmY1MRAPFLEjwUPGCizgJkFJDFYUahnyZjr+sVdrszWKWrfMJ/4/8YYpUHlxav6Vjo2Ls6Ey0doU4lBy6hlw1J1gP2vu1Mi0KUkqMiet6hsK82zqDo7RN2X+/CKsgAJSkFqUAdtBu4GLzafZ5ExE6UlIC0g4SB+IBxXifWI3JRlVDoxvbZX3Kr8KqgUfxEGC53aSwse/7qtS4yU3EQvLitoXKQo60VwUnP4NyMGt0KcpBLAnPjkPWAa4yoKfuVlXe9nMmYqehnVLwL3OAShTciUkn8qREOVeONJJLlKyFcjT5/6YKLZYxMEyWp+9iBO7R+YIfpC7umyL7ZchRMsA4DvJYVrkkkPvZUOhvbAjRd2W09lMBOb4Xyd6VGoqDRqAxWXZbuyVNsxS6UklCDkUk90HKgqnkmCv/o+zrkTMalImJAKSVnTMcyzQFbZEy5si1BWIKT2c0kMQXAckZvhByd3zd4c1fR05Rlv+wuunCtZMw41qqCoPX8oH4eA4RLvGxS1JwqQkpNKgDM+nxgTsFoNC+uY0IyPWCmVNK3xB3FQa1zp1L9Yj5LpjnHygVtdxqVPRLS4BSE8SEhnOhIAAbgIt7w2QnT7AZKkpM2S5klJfukgmWpxSveSXORGWd/ZETEALICqli1S1OhIr5x3lbRzUzKSkiW7ArUQTvLAGgPlFkZ3FEeRyukKvZO2rlqXLWClcsspJoQ1KiGNdl5LnJdJCE5EkOX3tkAYoPabcykLF5SpeFsInBJCkrSWAWDQ7hUbsmr5sneycQcjAsV5HXmIlzYk3aDjK0ddt9n5k+WagrSSUHDhL6poWY/KFYJWEDF3SDlrQ69Y+gZ9SQWY6+WKFb7Sdn1S1GekUJZY3H83I+vOOwTafFmtJok7LW1AngzC0tSS+ZzTSgzZTHpFkVhg5Ffr1gGuVZUlABapSfIj1MF1l+zuEsknUkOH3EkMM9YzJB3obGaS2SLlviqpaj7qm6aHwi3tCUrKStu6oKB0B+RyO8EwE7UWfsJ/aSqJIqBkP0rFzclpTPT94X3A5eGpibJi4y5I3TIO0d2YZgVJlTZspTkYElZQdUKwjSjE5g6sY9gpQgIoKctY9hyzKt/7FcWQLBaCJiwNUqA+ukRb0tykTLMsYWKVJLhwQ6gQxBGiY8sk1pxH7w6kfqYrtprQn7NJY96XNW41Y4VeGcXyVbFtK1Z7f99BMlXZrVLLElCQMCgaMHqg5GjZQsFrJJJzJcxcX5bsTjf6AvFbd9jVOmJlpzUW5DUweP42yfMlz4xLe5bhmT8HZpKlHP8qQ7Bzv15Q2th9mk2ZJWrCpQLOPQE79/GON0SJVnlplJUkKZmxB+u/4xbhYQl3oBHj5vWOctdeP/S5YuMaKPbO9MCFVqX6/WUWN32RNmso+0FggFagHxFxWgDlWmWcBloSu226VIl/mC1HQBJBqN2XMsNYm7bz5dnmCzyySod+apSiSVGtXO5qctwh/pMFQt9sTlnvigM2inBcxSyTiU9HyGg6CON0XeZy0y05qUA+4anoKxwt1pKy3hDE9l+z2ILmrJQXCAGfOp5HLzi90kZF1tka87ATLRLILHAlIArqKePnELanZzs7AhSVkhKEqIIapYuGoxeGRelwiWD2cwmYioSsULNQFnxZ+UB18Wwqu6fLKv8FJSCcgACwfcwH8QgFVoPJk5JuJx9nc/wC4Qc2pyr6Z+MMi95bTifzAHlp8IU/s2n/clO4qA5sSPMw3bzUmYZakkMpLg7x9esT5lUn/ANGwlqP8Cgtc9NltdolrUEIWe0Qas5z5DMQSXTeaVJS01BDNQkt4CKX2qXQSBNA9135Go6AhXiICrPYzhBS4caRrjGUbbGKUuVVoedlthUcQIVvqK9M44Xld8tahO3BljIkaP4s+5t0KG77bOlqH3im3EuPOGlYMakhaFfdqSksakOC+uhAH8UCk4vuwZqthXYrYundSkU96qvAeNTFLtvdAtVmtCezCZmF0qSCkFQ7wcENoBiD6u2UW91kKlNqksOI37z+saX5bTKRLWAFAuFBWTM/1zEPVLomjblSE3sxeaVDBV0+mnhDRub7xgEtkN7nf9c4UN6SOwt5I9yY6k8HzTTQGnJoPbgvdRl4JagFEs+oSHJI40bqMoXlx+7XkoUnw/KDxNklpWMSnIYqSDQjeeOcVO1cpODHKxMg95KkkNiYEvkRllxjvZL0RKlhIUkKz7ykgvvLmp4mOlvvBS0lKkcKhwoasWbfrHLLGOhcYz5Jgxar+K7MqzLAKFA1LktqPB/PhCzue2qkTFSlVwqLfW45wb3tZMBoe6XY/DjAJtTZDLmJmAMFN46eXoYdGpIfkgorkhybMWsTkM7lOXENk3TKCC3XImbLKJrd4MxI93KvzhXbB38mXLqpKSpTYlaaM/F28IZ1zSStBxFnyLknzy39YSsSTtk0ptPQm702WnWO1/Zj/AGcw40LzBSMw+8OxGeW+DOw2CVKSlMuYkLGZwGYHpoFJA8fGC3aDZpFolFOIpW7pVuPFmzyJzYwGXVJVLKpawykkg8xTwOcHKQeOKntlje+zybVKUuUAFIyABAJbJiSHL6deC2GKQoKS+AnI/hOqT8Ia1lW9mngHPAc2asL612tH2iaJgxjNSd7gV5l3ffC5boKuNklG1gAA7PE28t5AGMjrddwSFgmZ3a0AUadXqYyEt4k6OuR5KDqQoU7r9enEARAvyx4rPNmAUQpLjgrEH8R5wQ2W4bSJQWEKDAYSA575DZVdzkN8RLVa0Jk22TOBSpQGF/zpVlSgL+hEenJaAn+BQzpmIkmGD7OtnU4ftE3WiUuz6/B23MYDLtuxU+eJSRma8naHhdt1JliWkDuywwfN98Q/8hnWOHBdv/QHp8dycmZLsiCAlUtAJDsE0HWB/aNfYJ+7JY+8glxzTugpnqCXJLfpkIWG216EnC9THlemxuckvstnLR5szei5fazJZZcxXvasgEhjuKlOf3RFDb7YVzFrUoqJJJJqS5ziyUgSpaQC/wB3iUxyUQ7dMukD2+PoMdeCWa4ne7iozkBIdRLAcSKNxh9bJSzZZQCly0kZhKCvvHM4ioOatl4wmNkZJ+0Ym9xJY8Vd30J8IYJtBKczVQJPKAyMKGLmGNssAM5FsC8VMJwqZKxwll2UOB0hY+0CUlMmcoKL9oEhssJLjm4BLcoI7DbSimNx3u6aVACh4kNyMD3tLk9rapUmSruz1JJGgZKe9/uUSN6YGG5bAyReNNfZX+z2QoPvxJUBzFPIQ6rDKKpUsEYcCQl9KfKBK4rnTKteFI92SgtuLqSPAMOkGE9ExS0qM1paWdISxVwJfLp4ZwuS/U932Yp0lFeCv2guRM+UpBKVOCk4SCzjP+F3hPXVYzgYiqSx5inqId023ysTMUkFkqIeuWeYFcoorLdMkTpyOzSQVFYP73eccHcboTmkox0PxuS+QrrTY+EGOxdq+7VLP4UkjkO8R/tP+qCudsvZlf4bcidesQrPcaLMsrl4idyqhgQWHNonj6hKVMbKpoiqtipc4BJqDpuoAPKOl63gqawUKJBYZAvrn08YFpk5SJ6pZNJZKAr9lI7iuqCkwU2ST2oQ2ZegqRxG9mblHpJAwUY1Ji321sboxAVQX390sD5sY22HvVgZYAxtRW4alt9WflBlf2z4ImBQPeSoNk9GpypzaFFYZypM18lJLHpQj1g2uUQMjX6lrpjTZso3l2pSfdURWrZb6jXrHGzrCrKLQ/dxBJO5w4PAPSNFriWrOvZOn2oTEsoAK3gUPMfhPEUrlA3tBZO1kKS3eQaeo9T/AKhFmVRzcHPI0Jzpr4ZwcPaxkWnpgBc84BYQr3SR4uDTc7ND32avjHLBeoavDf8ACENfNl7KaQKB3EFux1+4SATQ0MOybVk3DbQ8k2gHrFFf1kc9oB3gO9xHzH1pHlgtbpGu6LCYcQ4iIrdhx0wSkWg9nNDsO6SOvpC12ms8yXaPtDfdLZOIEFiAzEAunLUVhl3pIKFMgd1YyHCvwfxgetIQpCpcwOhdFcHyPBj9UhuKf2NnDmtfyQLEZcxAxqLigFcukZFEtKrOtUpZqlmV+ZOh+tQYyAcZJ1Qoek7a8sWlzFMfe7MhIL71DLkCaCBDau+7PaUfeSyhRoFTJa0NXRfuEvXC9X4xc3xaJqVmUlTqcVBws9G/aYEF6ExY3zZT9lxFRBwh0kJWkvmDiTUeBi121slpR2hObHyTLtU5BZExyAS2lKPrV8jnDLs1gtCfdtCZo/KpOE+IJB8BAJct1A3rLKgezw4mcu4BGFVdCnqwMNmQsIJIAZgG3NuhGX9NzqVbC2lYIbQ20DEnJSfeBzFKeIL9YWt2SftVtANUJLnkM/E0gq9rNu7OcCk94oamoJLHmGPONfZVYgiXMmEArmDDLcOBoVdBiPSFQwrCnJedIdDJy78bIt+SgozGA70wJYfspA9fWKCz3dLI7z5pGe9+EX16zQCzHD20xQ1pQgNyYc4rZiaOzd+gPBL/ABAfjFcNROu2TrBZpaFpwhqOTXT+sXyVummn16xSJPeSKAhOrh2+MHWxt0ItCsCySlnIyem/n6Qsq5RjHkCVsmM54ct1ecTLis4XaBPPewJCUg1IKkh2DVNB/qMe7R2Hs1TEZhJIfexIjtsyvDjSaF8yC3F65M308alehfqpJxTRci3BJmqSXmnCBRizlXQgOfCLKfeZmKJJyoOG89SHgWvSfhmMMyCKc3idOtKZQrnQgc2NeETTXFKETMUY1zkTptpfxiRdN7S1TuzDlaU4nAdhkAedTXceJhdX7tOQRLlEGYXroktu3xZexxeNFpUpTzCtGIvVmLebtlrBL074NsDJnTdIa6U4gCMiARyOXk0R5kgHM9Y2soIyNcnB0GQI3sfIx5OWNaPkWavEHL65xJl9L+5AwyeAOt92gWpK1t2RQcfEo7g64FIA/c5Rb3btOgAIkykkDuJURmWxMBpwVwJA36bUyMctTig7xHAe9lpgKi3ARXWSQhCFB6qwkSxSqS9VFymuQG+LcWX2L+jJxcnQQqTOm/2kyXNQokgYDLWkaBKsRCv4gOuUIzbu6/s1tWnMLAWk8C49UmHfZ7SialKlS0qoBmoYdMIIIIYg+EA/tZsCJtnROlpZUlTLJocKqZ/i72Fjx3u7ccvdsFppAxsrPK5U2QapUhQbkDMAH8Sf9xgas97T5CikLJCS2FVRSnMDkY73RbOzUlWQ116twzjntNIwzyoAMsBQao8eTQyC9zTOzdKSLiwbTKUpCZiQAVAKUDkCWJY7oL9obsNnmoSFFSVDumj8cuYhYSswWy038IcN2gW67pKiSZkugOau6WNNSUh+aoGUV2huOfGSbAS/LD2gDe8HHx+EDVgtBQqHZM2TSk4pk1KAGzUFFW8u7DKjDM1pCr20uT7PPVhUFIPeSpOSknIj63waSao7Pki5coh/shfTpYsSN+unnBrKngEEZN5fP5GETs7eKk5Go9Iat1Xg8tIxOWFdT/X1iPJCmct7Lq3yQXGigWI0fd0Prvhe2x0zFIVmM93MQc2a1haWPTgflA7tXd5I7ZI7yKLG9O/p6E7hAobjnT2D1pkImBPaoC8L4XJDcOMZGsmelqh4yGKbRQ8UG7oK5tvK5hJqTXm/0PGLxd8PZ1ylAklLgk/tDLk7wJyC4B1Dp8/jSJyZ7JCgHwqr+6ru/EeMVUQSgRLuOC1oUdXB9Q/UDzgsvKawcH63wEW2cUlKxmkgjWo/pF5el4Ay8QyqPAt8POPP9bDSkdFboXG3E8zrRLlgkqJOZfMgDpn5wzdlrtCJaB+FIb+AVUeaiG6GFns3Y1Wu8SoUSlTk7gKD0foYcSklFmmFIYlJCd+TD1EHkTqON/WxfKk68i3vZyqUhTAkVOfve965cuQ1s9zLVLlTMkLmrSz1ZNCeTIVXenx63zZgJp3gjWlQHgn2gsH2e77EoDvhn4lQKy+T/i8Ytk6dGKVLQMmS0zJk4qPUtx6jzrB9sXb5UorUs1pXRI15QKCzPJQ1XmNz7iT0qdYt02ZUuQtK5Z7ykHEdzlgXy3nkIXNb0URqWOmctomWtaxqXpA9bLyly7ZOCVKCCtGA6Eq05mvgIt7YlwSEkUzBrmOjQtNrJ6u0CH7o71NSaP5dKx2NW6Az6gHV43iO1cCqQAOGv9OhgY2nvKaE0UwLuRn4xFsN9doe+wWc9AeI4nNo82imBSEp1KhSD4VKxP6lxoHrOohQUCxBBB3EVeD72QXghE+dKVhBmhBSSWqkkFI3khbt+yWigue4FTCCR3AfEjQctY1vsKs9rTNl0KShQIyCgx+VIY/cqB4NK0fRUiaFd2tN2R4fW+Mno7od08Tq+lfXllA3cF+InyJcxJAMxgRUhK2dSHYOQH5tBBLu4oTjCyosQoKy3hQOaaE05dJ9vVHdESajulNVEVFM2zBPLLnC3n22ZLnKQFEYVUORNRhJ3gipHGGvNlhiNNGplTPd+sLzbq7QmaiegMFhlA/mRXTeDTgOEK/T4y/kr9PNN0yfdVrKsSXAVRQyY6vQx5fJK0LRMDpWggkaFmq3jzHhEsFk7suYC4BHDV+oYmCG8JUtilJwlVQ/undX8BzH00M0NlxuhEyrOQVI1BI8KR3vSQVWcKwt2RCSeCnbrTwSYa+z9ypmlaFypYUk98lHfL1zBy65cxE+27BpCJstLqlTUFJSfeQc0rSXYsdDvNY5ZUp0S5FpxERZ1UG8Q2fZrPOCYlPvKZXBNML+g6QrFWFUmeuQtsaVFJ3ONeREML2e2js1lD1IIP8AMB4gw3IDF3Av7bd9mlkTLQVTlqdnKuDgJDJADtppnHDamwyrZZSuXLKVygSzBLoHdU2GhwsFciYn3rZ8QGIPhOIa5Z04iNbum4EKavZqxB9UKoQd7gpH8UBzoaoRcPyJSWkypwGoPkYNtnbwL4XocopdubAmTagpFUKqnlp4O3SI93WsJUljXOCyLkrF43TaY3bImoVvz57+vrSLddmKhiAqBXiIGrgt4KATkc+B+vqsFF0XsMKsSMLUqW/TxiR10G20Lq+7p+zzSmiUGqHdm3cxl4RkNO02qStsclKmdi7DjoYyHqKrs5epktULCxTjUPuPwPwifZO93VUCwQDoCKeGR6RXWNJCwGoc66EUHpF1JsbeLj1/rFCGNqinnSwT3nZqsAS+ucUu0V5GXZwkGqgPFgk+aSYKryk94KahFRWhGj6uK9eEUlmuXt7RKQWwy5pUQSzpSMTZb1dawucFL5fyKk32gn9mezvYWXEtJxzKrpkM28GfrF9tDaGlunIsB4v8I9kTMamDVoxpTrzz4xui2omL7NlFMouRhUO+2EAOBn3i+VOTqglOdk8k0LmyoSuYpcyhWpRSlX5T3X01BEFO2t7InolSJIUopGIgJOiW8g8E/wD00icsKWgBkgMACWHebHhCmfQGOarD2JKEJSpNR+VQxUIJYg+vhDZONmc/wC+yqQZaFNktRG8kISHPSC6ZKUlLjvb0nI8MmJ+no8Udou5ci2y1BJEuYQ43d1nLUfFhHhBROlsc2fWocud3XxjtGtgvetkSRiQO6QRT8JoWPg4P6wlttZJTaWIbug9C5h+2iWU4sQZCgxLuCNWA1ByGbEVNYSe3NjWq1hBDEJAPBs6+J8YzGuMhk5OeOgQgp2J2ZXa5jkkJDV4cPQQMrQxMPD2cykyTJkpGIkPMUcipsk8AwG6pOrw6b1oTjg7suU7O2eUhP3ZYMAO8eBY5kF+PWBPa25E2lJTJllCkjEUqUwJALEJUlKg9RkKkQa+0C9lypITLqpZatWHpVjFHsfa12wLkzSv7sBcteqdCxNRuZ2O7etOXGxyurFvsHa1yrbKlkrCFqIKQSwJHvNlRqnc8P6QphqzfVRpCHv7/ALO3rJzQJrFmcrStKSBp7w8DFt7Otv1yms9oJXJSlkK1lgUZh7yPMRzX7kDJW6G72JSXAqxbQChyypV24vyrL+sZXKWklJW2JAHe7yaj5OdCqJ1ltcuajEghctQcFJeh45v+ojWamgGgL5eLj6ELk0zo2mBtylSpeFVACQHLd3MVHDc/SLW12sKCRgGJiFKA7qm03u7jTOI1x2R8BJ6BnA0zyHygwkXejCciDWteByIFeW+BTRW8iTtgTcF4mVPwl2Umg5VABOYzbw0DH0u1BSUkZEQO3/ciCoLRSYnvDC430INCCxFGOcb3Za+4xyd4j9RqVo1uM9oUvtbk9neAmgAFaQTxUks/hhiLs1NwzsWL3gD1FXgi9s1mxJkTNQSk9R/8ecA92T2SkjMfCLYybwpiFGptDyopKVjVj9b6xRS1GXPUlVQsluSq0/dJI5gRI2StvaycI0qOR06F/COt+SO6FaJOmg0LcCX6ndGx2jYvjKgH24sBXJcjvyjX93Ly+EAElZBB3Q4bcQpTLAKVjvA7lBj4Fw/AwqLxsKpM1ctWaCx5aHrTxhuN6o7KtqQV3DepJAzSR7rs53ctekM+4JP+Ivvr/wBqQwoB6wmLhkKx40juy2UeGg6vXoYbOzFv7o35N4fKJstR0jqbVhsmcGDh49iulTyA0exJ+tI7ghY3OCvAlION8uOfx8oN7BcUxQUJpwMTSj65B6sYqdiRLFnk2pKXVNABrkoMlQGoOIH6FSoEqDqCko7zkV72TFno/jHpzbi2kDLLa0QbRcEtaVjERVwzAeZozQI33cqrOoTULKkAgqAzSNflXOu4wx13fhkzSn3lA4XyAYb61INdxELixLtC5kyXMAHvOGZNX7rOGzZwC0LdvsFTbDCxDAlw1Wrqf0jayqR26sKRiwgqLO9SAXNKV8TugZuK+ApAR3nlpIL6MWAJ/M0XWzU4TZk0igTgKlH3QolQA3YmA8RCsbblRktBXJtKx1qBXU7/AIRuV4wFKTUbiz89+scRNfIjpXhUtnTP1jebLp8vrOKnERZVbcW5Umz9uhOJKPe/Y3KO9Ls+4VeJt1WlM2WiYhjLmJCh0056Hl1iShIUCFAEEMXy1HUQtPZzfiZU2dYFd1KJijLc1SlycL5nSvzgQ0g/t9nQQSwUoZE5jlTd8eMKza2y4rSKVUgV4B07n/DX4Q3bQtJBNDTx9Whd32ypxUdEgCjHMmoIDGtByhc5UhuFXIUlksnaTkI3qryFT5CHjsmhHblQS2BKi27Qf7YB7ouBBtiUy3xHMZhLnTWHOi50S7OtCQHKVYlHNzXPcKDkBDFLkg51DX2LfaK2mdaiNEpJ5aN5PFnsjaxKUxYY6P8Aujf4RSzpBGNQIxKIA5aDwBrxjlOJSlKQGw5qc1dmplQpf+IwytUE6apFB7Ykj7ShYPvSyOiVFv5j4QF2BNHgo9qC/vLMjUWdJPVSv/V+sVt03UtUsKAHKAm+MAMMbmXWwVvVKtCUpUUpU4IBYEtRxkTRoJfaHfFplypZTMIlKVhmAAOrVnZ6gGAiwJVKmpJBBSoFjwrDF2rs3a2FYZ3BUmuqQ49G6xI5VNFsoKto82TvHtMCUjETqMgBWvDTrBVKtS5SvvayiWKwSky8WVAGKQ4c6CpdjAx7G7F/2y5qveKsI3hIr4Fx9CDC8pHaEIqAXBUCxHI6H5GGS9uyJ7dHS9rl7KWZqVL7tS3eKhyY4t0USThWoBs9MqjFTeK+cW9jvK1SZaJUySJyEsjtULBURklSkkDCWqQMWRiPelmDhersW1o4PkRC88VKFo3G3F0wU9oNk7WxLOZSAocMP/yPOE9YpmEkQ/bSkKlKQqr+YIr6ecIS8rOZUxST+FRHNi0b6OVwcWMyaqQc+z+9wmcEE/0OfgWPjDMtNnCkFJyII6aeRj59sM9SZgUiihU8B9aQ9dlb1Fps8uZ+JsK/3ks/iGP8UUOPFiW72DNpUUhjmheE/wAWXi3++BXbaTiMu0GoIEpepLAlKuqf5YYu0FiGIhqLDEc6pV4jD00gQvGydtZ5qRnhxAaunvPyoQ/7QgkO1KAO7KWtKCuUr8RY8dIKrgtpRMKCagt+vxhclRSQoZhgfh5U6QS2S34sE0Goorp+lOkKzQvZkHqhuWe0OM6+vGPYH7tvEFAc/X16xkQuIRU+zxBlWdAnEJluua5LMkhISHejklXFoZF12pc6ScCTLQSWWqqiN4GjtSFLszPTOkyDMGLsVhJGhAcAHeGUDzSIYMjag9kUs7uH5R6bW7J3BvoIJNmJSSibMUxrUuajjEO9LvTLl4lLmPUHvkUEabIXg5KT+LLmPj8om7aKCZAoC6tdKfKBkqVgU1KhYBKJCrSoKLrUFuWyJLuw953c7jHH2UXmqbb59Th7MqSkqLAhSUlTOA7ZlnyGTxXbZWky5ZUihJwnVnq/inzip9mt/IsdrSZgSETO4uYc0JL5bnVhc7gd8Fij3I7J9H0QjFmM+o+ceJejq0y0Bzpw+XSOEuaWoGyzzPJ/N47Ys2Af4/VYYJNZ84S0rUrIJJ8A9IW9wXTZ5lrnzVf2qVIKV4yl9CQN57uZ/EBvdj2uSFoUggVBBO4Gnjy4wirVb12aaiaUkpExcqYl8+6gqTzDhQ4iFSg70PxNU7HDeCJsqWVJEtdGAWSA9M1JSryTABbe2lJVNtRT2iySyCcIYAAB8h3dIIbpvYzJQKZmOWplJetBmOB/ZORga2+tqpxk2eSkqmTSyEpBNC1eTfVDClFvQxPgwi9lVnUqXMta3U6ymW9WSKKbdWnQwx5sx5bAF1Bv6vkIqdnrkFlskizO6kJzA7uI1J889erRdIsaQ1AVZPSvWNtt6Fyae2Li8pLTUylykImqaoDBhqFBnJyLmgApWsO0WBaQ2acWFyGIp3X6UfItSGXedhC0ENXR3cHnm0L633uPs87EpkiWpXHugnVjnRtHyEMU5eQovyKTba39tbJhHuoCZaRuCR/7OesFOzkppMviAemUL5JKiVHMkk8zWGdc0pkSx+wPOvygPUv2lHpF7i3k2FKqKQDWjiO9+ThKs6ickpNPAAdcon2CUW4DXnoPXoYrdtpBVZJraJfmAU/BzEPckVtkb2NXpiTNkE1BcDRlU9YMBaFdooMMTs2v6QmfZ1en2e8JRfuqOA9cvOHFeiVJtiqBqKBrqKa0qDWLZog/cy5JKsvdTQc6Anm8VltyKS1XZt49a6xOICQd2AcCc3ypu6nlEa0yHQCO8QQ7PUu3ByOPCCcVxEJ7KScWY74We3tjAnzAPxd9J8vh5wy5iAZb6iA72hWbFKlTU5pdKvn6DrEfp/bIslTiAd3qAEH3srvHDPmWc+7NTiQ/5k1pzS/+kQu5ZIUQaPWLG7L0MqdKmoqpCwfAgseBy5Ra0+QnXGh5XtJxpAFFOyeefU0frwgetNwJ+ziZLV94FqSQmmIu4UAfw4SKUbKsXN+29GBExBBTMwkAkJwn3kkHLECMjmDwjhZbGqaEqK+zqmubHKlWAq1Xq2+C58QYScehJW+xTETZiFJYgkfI/GI932koNcjDK9qGz4lTJcxK8XaBiSz4k0qzDKmX4YWFvlFCq6wUfcjHKnYc3ReOFLHLR4yBm67WClicvSPImePY60zts3efZTQg1StwsfEcRBzYpmYz71G1ByI4EV8YCNirkM9U2ZVpaFEH9tnHNviIMblKmAfClqDMgu5rx1EUSaukBgla2X9mnqSxSwIII/pFxf1/JtEhCQnviqwxYEBqU4lucU4lYSU54ac2iOt0qVxAybN9aZZwPaDaTdgztPZ8cmYMLMHB34e9loWDQvJzBRbJ6Q0LUHd65/VOUK+1SsC1J/KSPCDxfQjM62O/2Q7Spn2cWdf9rZ06n3peQI/dfCf4d7A9lTCSxb6G761j5i2avtdjtEuegPhPeS5AWk5pPA+RAOkfSF0W+XaJSJ8kgomBwd2hSRvSaEQxkyZYy5jjLlqOHHX0hRe0q6wiVaVBh/3UuaniFy8KvFSSekNtJ51+mgY2tuUWwKs+MJMzAQdXQJigW3OADzgJBwexGWC+J1m/s1HCrNJ90/I8RDl9kl2i0lFvWkpUkLQkaVwppwASf9fCFFtDcM2RMTIUg9qpTJSK4i7DDvckNzj6c2JuxNmsciUPwpZVXdX4q611gaTSDnKmW6ZTaVjxcrSO4EaEgxvEXZwmooax8+X/AGtR+3SgVGYlSpKEs4KTNCSX3lKfWPoicKQhLXIx3rOAyStZPPEQPPFC8kuKb+h2JXaF0qylBwqBBBYg6QyLjFByHygOvsYrXM4zSP8Ac0HV0JqeJiXNNuCZfgVNhRZ3CAGpiLneWLeQPiYi34h5ZSclOCPARNlJ7mZzHoqsQL3md364ROuxojisypr6oWD1Sf0h+yLX9oTYrUk92bLTLUHqFPR+PvD+GERtGR9omsG72XQQZezbaJIQLJMLErBQSWBKVdohPB14kneJvCPUauNnnSfuHHaqkJHSjjeU8CxBf5RF+zLQpYCAygCVBTMpINCksxbJXBtA8tMwFiCHam7N/lA3ttfKpUuWELCVTpwQQWxYcKiro4SH4xj6FxW6MsodGbgjxipvm7zMs0xIrmMmZScvX6pE+7pndTy+Mc7YO+1WNOH1nHnR1J/2WpeBK2mocHkY8lJNFO2Ej65R2v6zmTaZyNMRLHca/p0jlZwlTU5R6l0rJUrYyLIpNou4yyoAgsCasD3nPCpHSLq55vZolpcmVhSkNQlQpU6ChHUb4DNk54xKSrIpZuXey1LOBBDbQShYeqV4x5fGvhCwkrdEnaSaLRZpjSkAISFpoSpLUUCSeeUKm24VuMjpDTks5b3VjEP4veHi46Qqr4s5lzFJOaSR+vXODj+A8uNIrApoyN7QKvvr8/OMhpHcloansq/uq+a/SOdy5yOcZGRP+5lGHoJJnvr/AHj8Yh2/3hyMeRkGhiKqbmrrC2vz+3mfvfARkZBQ7E+o6RBh2+w/+4Wj/P8A/wCaY8jIYSoZEnPp8Yr5/wDeUfwfyzoyMhc+hkexT+2H/wApZ/8AKk/zqhx7Af8Ai7F/lJjIyOXxNl2Ekz3enyjaV7qenpGRkaCezfdhHWH/AMlbP81f/wCxceRkTer/AMbHYOwIt397P+d/zg9ur3usexkS5v8AGj0MPbCYe4P30fGK69/dV0+MZGQteAxJ3/8A28zmPQRpcX94kf5qP5hGRketH4nnS+Z9EWL+zl/5af5TC49on/k7P/lI/nVGRkJ8G4/kFl2e4PrWO1s+PxEZGRH+9FK7FN7RP72f3f8AkuKWw6czHsZF6/xomXzYR3R74/eT6waWn3l/u/8AExkZAeAl8jLP7srkr+YwvNt/70rkP5RGRkHAdm+JQL90cz8IyMjIaRs//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a:spLocks noChangeArrowheads="1"/>
          </p:cNvSpPr>
          <p:nvPr/>
        </p:nvSpPr>
        <p:spPr bwMode="auto">
          <a:xfrm>
            <a:off x="304800" y="1143000"/>
            <a:ext cx="19050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i="1" dirty="0">
                <a:solidFill>
                  <a:srgbClr val="FFC000"/>
                </a:solidFill>
                <a:latin typeface="Arial" pitchFamily="34" charset="0"/>
                <a:cs typeface="Arial" pitchFamily="34" charset="0"/>
              </a:rPr>
              <a:t>Production</a:t>
            </a:r>
          </a:p>
        </p:txBody>
      </p:sp>
      <p:sp>
        <p:nvSpPr>
          <p:cNvPr id="15" name="Rectangle 14"/>
          <p:cNvSpPr/>
          <p:nvPr/>
        </p:nvSpPr>
        <p:spPr>
          <a:xfrm>
            <a:off x="304800" y="1897082"/>
            <a:ext cx="8534400" cy="3970318"/>
          </a:xfrm>
          <a:prstGeom prst="rect">
            <a:avLst/>
          </a:prstGeom>
        </p:spPr>
        <p:txBody>
          <a:bodyPr wrap="square">
            <a:spAutoFit/>
          </a:bodyPr>
          <a:lstStyle/>
          <a:p>
            <a:pPr>
              <a:lnSpc>
                <a:spcPct val="150000"/>
              </a:lnSpc>
              <a:spcBef>
                <a:spcPct val="20000"/>
              </a:spcBef>
              <a:buClr>
                <a:srgbClr val="FFC000"/>
              </a:buClr>
              <a:tabLst>
                <a:tab pos="0" algn="l"/>
                <a:tab pos="114300" algn="l"/>
              </a:tabLst>
            </a:pPr>
            <a:r>
              <a:rPr lang="en-US" sz="2400" dirty="0">
                <a:solidFill>
                  <a:schemeClr val="bg1"/>
                </a:solidFill>
                <a:latin typeface="Arial" pitchFamily="34" charset="0"/>
                <a:cs typeface="Arial" pitchFamily="34" charset="0"/>
              </a:rPr>
              <a:t>After harvesting </a:t>
            </a:r>
            <a:r>
              <a:rPr lang="en-US" sz="2400" dirty="0">
                <a:solidFill>
                  <a:srgbClr val="FFC000"/>
                </a:solidFill>
                <a:latin typeface="Arial" pitchFamily="34" charset="0"/>
                <a:cs typeface="Arial" pitchFamily="34" charset="0"/>
              </a:rPr>
              <a:t>sugar beet</a:t>
            </a:r>
            <a:r>
              <a:rPr lang="en-US" sz="2400" dirty="0">
                <a:solidFill>
                  <a:schemeClr val="bg1"/>
                </a:solidFill>
                <a:latin typeface="Arial" pitchFamily="34" charset="0"/>
                <a:cs typeface="Arial" pitchFamily="34" charset="0"/>
              </a:rPr>
              <a:t>, the crop is washed and sliced and the sugar is extracted by diffusion. Milk of lime is added to the raw juice and carbonated in a number of stages in order to purify it. Water is evaporated by boiling the syrup under a vacuum. The syrup is then cooled and seeded with sugar crystals. The white sugar which crystallizes out can be separated in a centrifuge and dried.</a:t>
            </a:r>
          </a:p>
        </p:txBody>
      </p:sp>
    </p:spTree>
    <p:extLst>
      <p:ext uri="{BB962C8B-B14F-4D97-AF65-F5344CB8AC3E}">
        <p14:creationId xmlns:p14="http://schemas.microsoft.com/office/powerpoint/2010/main" val="2484235410"/>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9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8" name="TextBox 7"/>
          <p:cNvSpPr txBox="1"/>
          <p:nvPr/>
        </p:nvSpPr>
        <p:spPr>
          <a:xfrm>
            <a:off x="4800600" y="304800"/>
            <a:ext cx="17526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Sugar</a:t>
            </a:r>
          </a:p>
        </p:txBody>
      </p:sp>
      <p:sp>
        <p:nvSpPr>
          <p:cNvPr id="5" name="AutoShape 2" descr="data:image/jpeg;base64,/9j/4AAQSkZJRgABAQAAAQABAAD/2wCEAAkGBxQTEhQUExQWFhUXGBsbGRgYGRwZGhsdHh8fGiEcHRwcHCggGRslHxogITEhJSkrLi4uGyEzODMsNyotLisBCgoKDg0OGxAQGywkICY0LCwsLDQsLCwsLCwsLCwsLCwsLCwsLCwsLCwsLCwsLCwsLCwsLCwsLCwsLCwsLCwsLP/AABEIAMEBBQMBIgACEQEDEQH/xAAcAAACAgMBAQAAAAAAAAAAAAAGBwQFAAIDAQj/xABGEAABAgMFBQUFBQUHBQADAAABAhEAAyEEBRIxQQZRYXGBEyKRobEHMsHR8BQjQlLhYnKCsvEzNENzkqLCFiQ10uIVs8P/xAAaAQADAQEBAQAAAAAAAAAAAAACAwQBAAUG/8QAKhEAAgICAgEEAQQCAwAAAAAAAAECEQMhEjFBBCIyUWETQnGRM7EFgdH/2gAMAwEAAhEDEQA/AALbFgkhy4wtyyPXLziPsVsv9peZMcSxQNTEflFt7QrGUAO3eZiC4IfTx1+MFOx1gTLskoAiqcR61iTPkcYa7ZbjgnO2cBs/ZpSXEtNN9fWA/a29QB2aactBBRtVegQOQy+t8KyfNVNmPUqUWA4mgEJ9NjcnchufJxjS7ZY7MXP9pnDF/ZpIK+IzYc2zh1XPLKUJwSBgAZAfAkDgGcvvJD7zFBsdcgkS0hWeajx+UEv2vV6A9PCOy57deBHFJV58neZasTgoKVaBJxB+NA3nAjtXb+ylrxApUnQ8Q4rrmIJp16pIL+9p9fCFNtvblTVlLuw73Qn4aR2KMZMGq2gRWskknMlzD82FuyVIs1nROQkrVLfvAEJBdZBxZF9WfKEpctlJnSyQ4CkkjexFIdNkEy0T3A00FEgM0V5J10Zix9thNY7DIRMVMSlIUUt3XYB9HdjllSkR7yVgJUMmZ3f65fq0iXKmSwolLuGSBlzip2mtgk2SapTUAI5jvfDziJp5PkNUqeigu+9BPtcyUAVdmlyXokuCw4sCTF/e11SlJQ7JPvDqCk67qQqvZ9bT2kwEuVHEeOpMNi32QLlOSSBQcAa/ONmuD4oaqkkxX2m7vs1slgMBiSQTqCaOfrKHDY2kIQlUxVSVKIYBajUlt24QtNsZJMmXMYvKVhURudx8PGJllvVUwnvOUEtXTePDzg8M7VGTx2wh21kSrQmWqQwmy1hQWe6BoR4E9UiJVyLKwuXMU60kgn8zaj60ipM7ExGTNyckseL4ukWOz1qTKKiSAtqEqZs00GppDJqzvigV9pFjXJMqfhISDgW40OR5OPOINzzyMLJxPkNCDuhj3oU2qzqlTKomApJdyOLnXIg7xAVspZjZ1zLNOYdlULdipBywajExyqMJD6wcZLwZylHtHG/LoUlXboSU4KTUUxBG9gdDWmjwYXPYnQkqV3CkM/HcSekVKrzQHQiWhKSKJCQw6M0RLVfLBEt2ToNzaNA5GruglCTBT2qbOLlTRaEpJkqABUNDo+4HfATZDWHhLnFctSJoC5S0sQdQfryhSX1cirJaDLLlBDy1fmT8xkYKE040KnBxmpHORiSQtP4ddIMBbUzpYmJOGZLLsDp+KvDOA9NqZhmBpvjrdFvMlZOYOkBkhatdobGTGZdVpxIBj212lclaVIPdJYjTnA7cFvAJSkunTkdPhBFawFy21aETjyVDYhBaZcu2ScKqHMK3HeIGrOtcpZs88Z0G5Q3iOWzl+YFGWvNJaCy8bvl2uUxoRVKhmkxFfGVMx6AK89iu1xTZMxKVD8xCQrhz4xrcl7rlL7OYC+RB+HDiIs5VumSJhkzxwyoob/rKPLysYIxUUjfqnru4xZzUkoi65XZpfuzWNYmSpuDHmwd23tkYyJV22W0BA7MBSTUYlAH9RxjIbwa8CuTXkie02wKEqXM/D2gB5kKIVwdi/FtYIWSmQgILlMpICSzsAMuNHb0it9pluPZiS3dUyn4pfLqfKI4twEsKJqEgvxaNySqkdjjcbADbC9O0UADxMXfs72ZUSLTMDD/DBG+mL5c33GBu6bB9qtZBUlMsKKpi1Fkplg5kkjgOsPqy3UUy0mWsKQRRgnCRwIGTQc1KMOMBLlylyZXqlhAo3LL+vjFXeKwODinTfwi9tiGSQoBxqPjugB2hvJsZKvmaRBGL5cZIOJAvi+ShKmOtOJjvsRsyi0SlTJ7/AHmIJ0rkVca0gDt9vVMUHyGXzhnXBtZJlWWzyUy1TZ+EAS0ak1zYmubAHXKKcmKUMfs7ChNM22e2LmSDMmKCVdmpODeplJLgb2p1MHt1STJlpSGf8TVrxPCIFlE4p7SfLVjVXBLSSJYyZ3JKt6ug4yvtqFthOE5ZAdKEpJG7OF5nNxpBwq9loq8E7m4jj9ZQsvalealIEkN35ndY1Kc8t7gDrBdet4pEs1ZCTTQqO88X0+ULdd4ptFvlY69mpSyKM9CB0wp84z09222FKO1RFRc6rFPkVrMR3nyCsyOgPlDTuiSqYjBizS7fmKdBugT25tgmSELKQFSlpWkjVJoUnofKCG4rUuZLThUcT90jQN8nh1c1fbNlcVXRGt1mxpmycytJbPNqPu/SBLYax9rMUkqY1Sx4Alz/AKUj+KGJabFMQpMxSS+/CWbfwLvWFtesiZZ7yICsAtCwsKTRjixE8GLluIglDjJ/kHna0Hez9iXMlrASSly5G8BwK6uM+BEV20VnVJSicoFICsKkni7Ebw4gkk9mhsZJlJHuklgG3OxL1JO+N71VZ7RJXKCQErSQ7ZUZKgBuod8Fd9nKbTtIhXVPxoqcxlpFPtjdazK7RI+9luoAZqT+INrk4b4xZbJFSE4FYe1S6S3eDpoSDqMiN76RezFpZ5jqLVVR+lKQFpVyYUpNy9qFfYVmZKExFU5K/ZOYJ518Ij3slSpTp95NRzGY5t8IIJNkRY7SpCayLWCnCrJEwOUhxoSaZM53CKWXUFCtSO9uOT8sn4CHKpIZGXaZ32cvntUAauG60I5FhyMW97Xci0Sgkjik5lKvlvG6F3ZrQbPaDolRLjcdR4wzLqm9pLxIPeSBiGik6K5jI9ITOHF2jLtUxR3pIXLmlMwMoUI0HLhxjiQ+UM7bXZhVpl9pKQVLSHSwfEnPCW/ENP1hc2FWZNGpxfdXKHRlaE9aNrltJRMA3w37imJXICV4QCokKbvZVA3iFVOkBYdL4hUF9YNdjbzUJaA5xGpOtS7PoOG+Mml2YnLoj7eXQZJTaZQXhyW6FJbcqoruLfCJ+yO0rslR+UFlvmtiSCCPIgjLjrC4vq5FWdRnSh9yVEKSP8JX/ofKJc0IyX5GxvyMa9Lul2uXhPvZpUMwfrSA6RaZlmmdjOS5rn7qhvBaJWy99lwkmum4wUXzdEu2SmNFCqVDNJ+tIji60zXooLRKnKYyVd0jLEwHJ2eMiHZJirO8qfRSWANGI3jLOMipSnXaB5fgq9vbSozEkTBNlhKWIASa1q2Z0OtIHdoL1aWEJOYHpF5eEh7OWFW+P6QFSLKZ9oEt6OxI0SMz4ZcSBFrgm034FSlwjxXkJdi7OZclS8lTTT91PzL+Ajjfu0E2XMCJM2YgJ94IWpIJNWIBY/rBPZJKQAwZKaAaADSFteT9rMf8yvWFwfObY+UVDGolt/1baSRjnrUAQWLaaZa6nOKy9LwMx655/KK9WcbNQw/grTI77o5ND+9nmy6bJIQpaR28xDrLOsPXCPygCnEwt/ZTs4LVawtYeXJZTH8Sz7o5Bio8hvj6QstlTLBIGdSYHLvQEPbspk2ijBJG5wSOtM4Hb/QGMxg/406LSNDx3KzBprBnbiKAjoPWFztneQlLWOD6bojnFpqijG7Abbi+FAFCVZFn4b+cD2x4eedThOsR7Ra+07TF+UtzGUabNzcNoQ5YFx5P+nWKoY0oNAym1lixwXjd0udZMIAxqSpKgNTmkjdujNgJol2dClqZ0gMPeJ1zYsBnkXppXe6pqlJZObPp+EH9fGKFVuwFQdLBRAKchV/TzxRNGbSaRXKHJpMaEyZLWlKsKS5b9obq51HrAJ7QLtxShNS+KQoTBvYEE11o55+Ui67XMmkZJB/Nr0BDB4uLXJmBwvCtnSpLM/IuRycaxnJt2A8ajoH5N4mYpMtmCQzak519OkFVku0kJZqjLVh65+cB+zFlHbKxEnsaKFUkq/DUZO78ngllzZUpSFYO8lPcOTd4EM2dakEh6E5Aw1bQErTqJT3ilVntAP4VgjhRjQ8h4Rdy1Y00GYzjlf1vk2uSpSUKC5Pfw5lg78SWBHxyB12WwKPaLI7FHexPRgMnyY+ldIDJC5IYpVF3poi7TXEuZZioMcRp+zMSaHq3meEAV3TCaGiw4IObjMc6Q8ptolFL4ZaZamNVliMxln5wq9vrqlSp6Z8gjs1kBYQQoJLUU43ga6tmTD4UtWLjkt9AZfFlC3oxBf5fLoIudhL67M95yUkDDk70bx+MbT5eEoK0ghQapoRR3YOxiqvayqslpStL4JgStJ0UhVUnqMxvChDJLQc67Q9LudQGJam/CEkoAG4YWPj5ZQvPaZsmkY7XJJd3moOumMeHe31ObuS7NXuJiEh6xeW1CZiCCHcVG/fHnPPJSrwCoUfPCJpFRFrszbyJjGlco4bRXUbLaFS/w+8g70nLm2URLAppqSKOWi1+6J3kbSbSFJSQcgyubn4RvYUY1LQagio36EcdIprntK1BdScIBL1GYTrzicLQAcTMd4p4jwyiGbtUP46A+97EbHOYE9isnAdUHMpPDdBPs3fylHs373rE+97Ai1SVIXXENMwRkocRC/kWefZZ3Zq99KSZS9FAfpmN3AvHY+OXb78iJWkN60IlzPekqWRRzh8njyA+7trThab3FDzGmUZFPCH0v6FJS+wjvTZaSoDs19kFimIlYJ61FeeekKy6rrVLtU+UQEzEsDWgSzkvuND4Q21iRa5eGa+KWHTVjQZuGHQiBNd1y/8A8gTMmYUzZKe8SACQWZ9KNnFPJNUxdyTs4zFAIABemfwhcX3KwzV7iSR1hvbQbLCV35BJSB7hIILjNBA8jCdv2045pGgpCMWJxm34KJ51KH5IEs1jrPl1Ya5RzQmLW7rCqdMShIclkgDUxROSjsTCN6Gr7HbOJVnCgKrWp+jD0HnDSRbHoWgHuuyIsdnRKeoqtW4muXnyaJUq9UKlmYmY4SWxBJodzHM6aCpiWOZSbpmSxhHeM9LFOIBTR8/7c38J9oXgLygcII/EEhnHAlyODQU7d7WK7MSpToM1KioqbHgyYAPhBqMyS2jwsFZCGwje2HCNHsqzEhX7pPlEVMtSQmY1MRAPFLEjwUPGCizgJkFJDFYUahnyZjr+sVdrszWKWrfMJ/4/8YYpUHlxav6Vjo2Ls6Ey0doU4lBy6hlw1J1gP2vu1Mi0KUkqMiet6hsK82zqDo7RN2X+/CKsgAJSkFqUAdtBu4GLzafZ5ExE6UlIC0g4SB+IBxXifWI3JRlVDoxvbZX3Kr8KqgUfxEGC53aSwse/7qtS4yU3EQvLitoXKQo60VwUnP4NyMGt0KcpBLAnPjkPWAa4yoKfuVlXe9nMmYqehnVLwL3OAShTciUkn8qREOVeONJJLlKyFcjT5/6YKLZYxMEyWp+9iBO7R+YIfpC7umyL7ZchRMsA4DvJYVrkkkPvZUOhvbAjRd2W09lMBOb4Xyd6VGoqDRqAxWXZbuyVNsxS6UklCDkUk90HKgqnkmCv/o+zrkTMalImJAKSVnTMcyzQFbZEy5si1BWIKT2c0kMQXAckZvhByd3zd4c1fR05Rlv+wuunCtZMw41qqCoPX8oH4eA4RLvGxS1JwqQkpNKgDM+nxgTsFoNC+uY0IyPWCmVNK3xB3FQa1zp1L9Yj5LpjnHygVtdxqVPRLS4BSE8SEhnOhIAAbgIt7w2QnT7AZKkpM2S5klJfukgmWpxSveSXORGWd/ZETEALICqli1S1OhIr5x3lbRzUzKSkiW7ArUQTvLAGgPlFkZ3FEeRyukKvZO2rlqXLWClcsspJoQ1KiGNdl5LnJdJCE5EkOX3tkAYoPabcykLF5SpeFsInBJCkrSWAWDQ7hUbsmr5sneycQcjAsV5HXmIlzYk3aDjK0ddt9n5k+WagrSSUHDhL6poWY/KFYJWEDF3SDlrQ69Y+gZ9SQWY6+WKFb7Sdn1S1GekUJZY3H83I+vOOwTafFmtJok7LW1AngzC0tSS+ZzTSgzZTHpFkVhg5Ffr1gGuVZUlABapSfIj1MF1l+zuEsknUkOH3EkMM9YzJB3obGaS2SLlviqpaj7qm6aHwi3tCUrKStu6oKB0B+RyO8EwE7UWfsJ/aSqJIqBkP0rFzclpTPT94X3A5eGpibJi4y5I3TIO0d2YZgVJlTZspTkYElZQdUKwjSjE5g6sY9gpQgIoKctY9hyzKt/7FcWQLBaCJiwNUqA+ukRb0tykTLMsYWKVJLhwQ6gQxBGiY8sk1pxH7w6kfqYrtprQn7NJY96XNW41Y4VeGcXyVbFtK1Z7f99BMlXZrVLLElCQMCgaMHqg5GjZQsFrJJJzJcxcX5bsTjf6AvFbd9jVOmJlpzUW5DUweP42yfMlz4xLe5bhmT8HZpKlHP8qQ7Bzv15Q2th9mk2ZJWrCpQLOPQE79/GON0SJVnlplJUkKZmxB+u/4xbhYQl3oBHj5vWOctdeP/S5YuMaKPbO9MCFVqX6/WUWN32RNmso+0FggFagHxFxWgDlWmWcBloSu226VIl/mC1HQBJBqN2XMsNYm7bz5dnmCzyySod+apSiSVGtXO5qctwh/pMFQt9sTlnvigM2inBcxSyTiU9HyGg6CON0XeZy0y05qUA+4anoKxwt1pKy3hDE9l+z2ILmrJQXCAGfOp5HLzi90kZF1tka87ATLRLILHAlIArqKePnELanZzs7AhSVkhKEqIIapYuGoxeGRelwiWD2cwmYioSsULNQFnxZ+UB18Wwqu6fLKv8FJSCcgACwfcwH8QgFVoPJk5JuJx9nc/wC4Qc2pyr6Z+MMi95bTifzAHlp8IU/s2n/clO4qA5sSPMw3bzUmYZakkMpLg7x9esT5lUn/ANGwlqP8Cgtc9NltdolrUEIWe0Qas5z5DMQSXTeaVJS01BDNQkt4CKX2qXQSBNA9135Go6AhXiICrPYzhBS4caRrjGUbbGKUuVVoedlthUcQIVvqK9M44Xld8tahO3BljIkaP4s+5t0KG77bOlqH3im3EuPOGlYMakhaFfdqSksakOC+uhAH8UCk4vuwZqthXYrYundSkU96qvAeNTFLtvdAtVmtCezCZmF0qSCkFQ7wcENoBiD6u2UW91kKlNqksOI37z+saX5bTKRLWAFAuFBWTM/1zEPVLomjblSE3sxeaVDBV0+mnhDRub7xgEtkN7nf9c4UN6SOwt5I9yY6k8HzTTQGnJoPbgvdRl4JagFEs+oSHJI40bqMoXlx+7XkoUnw/KDxNklpWMSnIYqSDQjeeOcVO1cpODHKxMg95KkkNiYEvkRllxjvZL0RKlhIUkKz7ykgvvLmp4mOlvvBS0lKkcKhwoasWbfrHLLGOhcYz5Jgxar+K7MqzLAKFA1LktqPB/PhCzue2qkTFSlVwqLfW45wb3tZMBoe6XY/DjAJtTZDLmJmAMFN46eXoYdGpIfkgorkhybMWsTkM7lOXENk3TKCC3XImbLKJrd4MxI93KvzhXbB38mXLqpKSpTYlaaM/F28IZ1zSStBxFnyLknzy39YSsSTtk0ptPQm702WnWO1/Zj/AGcw40LzBSMw+8OxGeW+DOw2CVKSlMuYkLGZwGYHpoFJA8fGC3aDZpFolFOIpW7pVuPFmzyJzYwGXVJVLKpawykkg8xTwOcHKQeOKntlje+zybVKUuUAFIyABAJbJiSHL6deC2GKQoKS+AnI/hOqT8Ia1lW9mngHPAc2asL612tH2iaJgxjNSd7gV5l3ffC5boKuNklG1gAA7PE28t5AGMjrddwSFgmZ3a0AUadXqYyEt4k6OuR5KDqQoU7r9enEARAvyx4rPNmAUQpLjgrEH8R5wQ2W4bSJQWEKDAYSA575DZVdzkN8RLVa0Jk22TOBSpQGF/zpVlSgL+hEenJaAn+BQzpmIkmGD7OtnU4ftE3WiUuz6/B23MYDLtuxU+eJSRma8naHhdt1JliWkDuywwfN98Q/8hnWOHBdv/QHp8dycmZLsiCAlUtAJDsE0HWB/aNfYJ+7JY+8glxzTugpnqCXJLfpkIWG216EnC9THlemxuckvstnLR5szei5fazJZZcxXvasgEhjuKlOf3RFDb7YVzFrUoqJJJJqS5ziyUgSpaQC/wB3iUxyUQ7dMukD2+PoMdeCWa4ne7iozkBIdRLAcSKNxh9bJSzZZQCly0kZhKCvvHM4ioOatl4wmNkZJ+0Ym9xJY8Vd30J8IYJtBKczVQJPKAyMKGLmGNssAM5FsC8VMJwqZKxwll2UOB0hY+0CUlMmcoKL9oEhssJLjm4BLcoI7DbSimNx3u6aVACh4kNyMD3tLk9rapUmSruz1JJGgZKe9/uUSN6YGG5bAyReNNfZX+z2QoPvxJUBzFPIQ6rDKKpUsEYcCQl9KfKBK4rnTKteFI92SgtuLqSPAMOkGE9ExS0qM1paWdISxVwJfLp4ZwuS/U932Yp0lFeCv2guRM+UpBKVOCk4SCzjP+F3hPXVYzgYiqSx5inqId023ysTMUkFkqIeuWeYFcoorLdMkTpyOzSQVFYP73eccHcboTmkox0PxuS+QrrTY+EGOxdq+7VLP4UkjkO8R/tP+qCudsvZlf4bcidesQrPcaLMsrl4idyqhgQWHNonj6hKVMbKpoiqtipc4BJqDpuoAPKOl63gqawUKJBYZAvrn08YFpk5SJ6pZNJZKAr9lI7iuqCkwU2ST2oQ2ZegqRxG9mblHpJAwUY1Ji321sboxAVQX390sD5sY22HvVgZYAxtRW4alt9WflBlf2z4ImBQPeSoNk9GpypzaFFYZypM18lJLHpQj1g2uUQMjX6lrpjTZso3l2pSfdURWrZb6jXrHGzrCrKLQ/dxBJO5w4PAPSNFriWrOvZOn2oTEsoAK3gUPMfhPEUrlA3tBZO1kKS3eQaeo9T/AKhFmVRzcHPI0Jzpr4ZwcPaxkWnpgBc84BYQr3SR4uDTc7ND32avjHLBeoavDf8ACENfNl7KaQKB3EFux1+4SATQ0MOybVk3DbQ8k2gHrFFf1kc9oB3gO9xHzH1pHlgtbpGu6LCYcQ4iIrdhx0wSkWg9nNDsO6SOvpC12ms8yXaPtDfdLZOIEFiAzEAunLUVhl3pIKFMgd1YyHCvwfxgetIQpCpcwOhdFcHyPBj9UhuKf2NnDmtfyQLEZcxAxqLigFcukZFEtKrOtUpZqlmV+ZOh+tQYyAcZJ1Qoek7a8sWlzFMfe7MhIL71DLkCaCBDau+7PaUfeSyhRoFTJa0NXRfuEvXC9X4xc3xaJqVmUlTqcVBws9G/aYEF6ExY3zZT9lxFRBwh0kJWkvmDiTUeBi121slpR2hObHyTLtU5BZExyAS2lKPrV8jnDLs1gtCfdtCZo/KpOE+IJB8BAJct1A3rLKgezw4mcu4BGFVdCnqwMNmQsIJIAZgG3NuhGX9NzqVbC2lYIbQ20DEnJSfeBzFKeIL9YWt2SftVtANUJLnkM/E0gq9rNu7OcCk94oamoJLHmGPONfZVYgiXMmEArmDDLcOBoVdBiPSFQwrCnJedIdDJy78bIt+SgozGA70wJYfspA9fWKCz3dLI7z5pGe9+EX16zQCzHD20xQ1pQgNyYc4rZiaOzd+gPBL/ABAfjFcNROu2TrBZpaFpwhqOTXT+sXyVummn16xSJPeSKAhOrh2+MHWxt0ItCsCySlnIyem/n6Qsq5RjHkCVsmM54ct1ecTLis4XaBPPewJCUg1IKkh2DVNB/qMe7R2Hs1TEZhJIfexIjtsyvDjSaF8yC3F65M308alehfqpJxTRci3BJmqSXmnCBRizlXQgOfCLKfeZmKJJyoOG89SHgWvSfhmMMyCKc3idOtKZQrnQgc2NeETTXFKETMUY1zkTptpfxiRdN7S1TuzDlaU4nAdhkAedTXceJhdX7tOQRLlEGYXroktu3xZexxeNFpUpTzCtGIvVmLebtlrBL074NsDJnTdIa6U4gCMiARyOXk0R5kgHM9Y2soIyNcnB0GQI3sfIx5OWNaPkWavEHL65xJl9L+5AwyeAOt92gWpK1t2RQcfEo7g64FIA/c5Rb3btOgAIkykkDuJURmWxMBpwVwJA36bUyMctTig7xHAe9lpgKi3ARXWSQhCFB6qwkSxSqS9VFymuQG+LcWX2L+jJxcnQQqTOm/2kyXNQokgYDLWkaBKsRCv4gOuUIzbu6/s1tWnMLAWk8C49UmHfZ7SialKlS0qoBmoYdMIIIIYg+EA/tZsCJtnROlpZUlTLJocKqZ/i72Fjx3u7ccvdsFppAxsrPK5U2QapUhQbkDMAH8Sf9xgas97T5CikLJCS2FVRSnMDkY73RbOzUlWQ116twzjntNIwzyoAMsBQao8eTQyC9zTOzdKSLiwbTKUpCZiQAVAKUDkCWJY7oL9obsNnmoSFFSVDumj8cuYhYSswWy038IcN2gW67pKiSZkugOau6WNNSUh+aoGUV2huOfGSbAS/LD2gDe8HHx+EDVgtBQqHZM2TSk4pk1KAGzUFFW8u7DKjDM1pCr20uT7PPVhUFIPeSpOSknIj63waSao7Pki5coh/shfTpYsSN+unnBrKngEEZN5fP5GETs7eKk5Go9Iat1Xg8tIxOWFdT/X1iPJCmct7Lq3yQXGigWI0fd0Prvhe2x0zFIVmM93MQc2a1haWPTgflA7tXd5I7ZI7yKLG9O/p6E7hAobjnT2D1pkImBPaoC8L4XJDcOMZGsmelqh4yGKbRQ8UG7oK5tvK5hJqTXm/0PGLxd8PZ1ylAklLgk/tDLk7wJyC4B1Dp8/jSJyZ7JCgHwqr+6ru/EeMVUQSgRLuOC1oUdXB9Q/UDzgsvKawcH63wEW2cUlKxmkgjWo/pF5el4Ay8QyqPAt8POPP9bDSkdFboXG3E8zrRLlgkqJOZfMgDpn5wzdlrtCJaB+FIb+AVUeaiG6GFns3Y1Wu8SoUSlTk7gKD0foYcSklFmmFIYlJCd+TD1EHkTqON/WxfKk68i3vZyqUhTAkVOfve965cuQ1s9zLVLlTMkLmrSz1ZNCeTIVXenx63zZgJp3gjWlQHgn2gsH2e77EoDvhn4lQKy+T/i8Ytk6dGKVLQMmS0zJk4qPUtx6jzrB9sXb5UorUs1pXRI15QKCzPJQ1XmNz7iT0qdYt02ZUuQtK5Z7ykHEdzlgXy3nkIXNb0URqWOmctomWtaxqXpA9bLyly7ZOCVKCCtGA6Eq05mvgIt7YlwSEkUzBrmOjQtNrJ6u0CH7o71NSaP5dKx2NW6Az6gHV43iO1cCqQAOGv9OhgY2nvKaE0UwLuRn4xFsN9doe+wWc9AeI4nNo82imBSEp1KhSD4VKxP6lxoHrOohQUCxBBB3EVeD72QXghE+dKVhBmhBSSWqkkFI3khbt+yWigue4FTCCR3AfEjQctY1vsKs9rTNl0KShQIyCgx+VIY/cqB4NK0fRUiaFd2tN2R4fW+Mno7od08Tq+lfXllA3cF+InyJcxJAMxgRUhK2dSHYOQH5tBBLu4oTjCyosQoKy3hQOaaE05dJ9vVHdESajulNVEVFM2zBPLLnC3n22ZLnKQFEYVUORNRhJ3gipHGGvNlhiNNGplTPd+sLzbq7QmaiegMFhlA/mRXTeDTgOEK/T4y/kr9PNN0yfdVrKsSXAVRQyY6vQx5fJK0LRMDpWggkaFmq3jzHhEsFk7suYC4BHDV+oYmCG8JUtilJwlVQ/undX8BzH00M0NlxuhEyrOQVI1BI8KR3vSQVWcKwt2RCSeCnbrTwSYa+z9ypmlaFypYUk98lHfL1zBy65cxE+27BpCJstLqlTUFJSfeQc0rSXYsdDvNY5ZUp0S5FpxERZ1UG8Q2fZrPOCYlPvKZXBNML+g6QrFWFUmeuQtsaVFJ3ONeREML2e2js1lD1IIP8AMB4gw3IDF3Av7bd9mlkTLQVTlqdnKuDgJDJADtppnHDamwyrZZSuXLKVygSzBLoHdU2GhwsFciYn3rZ8QGIPhOIa5Z04iNbum4EKavZqxB9UKoQd7gpH8UBzoaoRcPyJSWkypwGoPkYNtnbwL4XocopdubAmTagpFUKqnlp4O3SI93WsJUljXOCyLkrF43TaY3bImoVvz57+vrSLddmKhiAqBXiIGrgt4KATkc+B+vqsFF0XsMKsSMLUqW/TxiR10G20Lq+7p+zzSmiUGqHdm3cxl4RkNO02qStsclKmdi7DjoYyHqKrs5epktULCxTjUPuPwPwifZO93VUCwQDoCKeGR6RXWNJCwGoc66EUHpF1JsbeLj1/rFCGNqinnSwT3nZqsAS+ucUu0V5GXZwkGqgPFgk+aSYKryk94KahFRWhGj6uK9eEUlmuXt7RKQWwy5pUQSzpSMTZb1dawucFL5fyKk32gn9mezvYWXEtJxzKrpkM28GfrF9tDaGlunIsB4v8I9kTMamDVoxpTrzz4xui2omL7NlFMouRhUO+2EAOBn3i+VOTqglOdk8k0LmyoSuYpcyhWpRSlX5T3X01BEFO2t7InolSJIUopGIgJOiW8g8E/wD00icsKWgBkgMACWHebHhCmfQGOarD2JKEJSpNR+VQxUIJYg+vhDZONmc/wC+yqQZaFNktRG8kISHPSC6ZKUlLjvb0nI8MmJ+no8Udou5ci2y1BJEuYQ43d1nLUfFhHhBROlsc2fWocud3XxjtGtgvetkSRiQO6QRT8JoWPg4P6wlttZJTaWIbug9C5h+2iWU4sQZCgxLuCNWA1ByGbEVNYSe3NjWq1hBDEJAPBs6+J8YzGuMhk5OeOgQgp2J2ZXa5jkkJDV4cPQQMrQxMPD2cykyTJkpGIkPMUcipsk8AwG6pOrw6b1oTjg7suU7O2eUhP3ZYMAO8eBY5kF+PWBPa25E2lJTJllCkjEUqUwJALEJUlKg9RkKkQa+0C9lypITLqpZatWHpVjFHsfa12wLkzSv7sBcteqdCxNRuZ2O7etOXGxyurFvsHa1yrbKlkrCFqIKQSwJHvNlRqnc8P6QphqzfVRpCHv7/ALO3rJzQJrFmcrStKSBp7w8DFt7Otv1yms9oJXJSlkK1lgUZh7yPMRzX7kDJW6G72JSXAqxbQChyypV24vyrL+sZXKWklJW2JAHe7yaj5OdCqJ1ltcuajEghctQcFJeh45v+ojWamgGgL5eLj6ELk0zo2mBtylSpeFVACQHLd3MVHDc/SLW12sKCRgGJiFKA7qm03u7jTOI1x2R8BJ6BnA0zyHygwkXejCciDWteByIFeW+BTRW8iTtgTcF4mVPwl2Umg5VABOYzbw0DH0u1BSUkZEQO3/ciCoLRSYnvDC430INCCxFGOcb3Za+4xyd4j9RqVo1uM9oUvtbk9neAmgAFaQTxUks/hhiLs1NwzsWL3gD1FXgi9s1mxJkTNQSk9R/8ecA92T2SkjMfCLYybwpiFGptDyopKVjVj9b6xRS1GXPUlVQsluSq0/dJI5gRI2StvaycI0qOR06F/COt+SO6FaJOmg0LcCX6ndGx2jYvjKgH24sBXJcjvyjX93Ly+EAElZBB3Q4bcQpTLAKVjvA7lBj4Fw/AwqLxsKpM1ctWaCx5aHrTxhuN6o7KtqQV3DepJAzSR7rs53ctekM+4JP+Ivvr/wBqQwoB6wmLhkKx40juy2UeGg6vXoYbOzFv7o35N4fKJstR0jqbVhsmcGDh49iulTyA0exJ+tI7ghY3OCvAlION8uOfx8oN7BcUxQUJpwMTSj65B6sYqdiRLFnk2pKXVNABrkoMlQGoOIH6FSoEqDqCko7zkV72TFno/jHpzbi2kDLLa0QbRcEtaVjERVwzAeZozQI33cqrOoTULKkAgqAzSNflXOu4wx13fhkzSn3lA4XyAYb61INdxELixLtC5kyXMAHvOGZNX7rOGzZwC0LdvsFTbDCxDAlw1Wrqf0jayqR26sKRiwgqLO9SAXNKV8TugZuK+ApAR3nlpIL6MWAJ/M0XWzU4TZk0igTgKlH3QolQA3YmA8RCsbblRktBXJtKx1qBXU7/AIRuV4wFKTUbiz89+scRNfIjpXhUtnTP1jebLp8vrOKnERZVbcW5Umz9uhOJKPe/Y3KO9Ls+4VeJt1WlM2WiYhjLmJCh0056Hl1iShIUCFAEEMXy1HUQtPZzfiZU2dYFd1KJijLc1SlycL5nSvzgQ0g/t9nQQSwUoZE5jlTd8eMKza2y4rSKVUgV4B07n/DX4Q3bQtJBNDTx9Whd32ypxUdEgCjHMmoIDGtByhc5UhuFXIUlksnaTkI3qryFT5CHjsmhHblQS2BKi27Qf7YB7ouBBtiUy3xHMZhLnTWHOi50S7OtCQHKVYlHNzXPcKDkBDFLkg51DX2LfaK2mdaiNEpJ5aN5PFnsjaxKUxYY6P8Aujf4RSzpBGNQIxKIA5aDwBrxjlOJSlKQGw5qc1dmplQpf+IwytUE6apFB7Ykj7ShYPvSyOiVFv5j4QF2BNHgo9qC/vLMjUWdJPVSv/V+sVt03UtUsKAHKAm+MAMMbmXWwVvVKtCUpUUpU4IBYEtRxkTRoJfaHfFplypZTMIlKVhmAAOrVnZ6gGAiwJVKmpJBBSoFjwrDF2rs3a2FYZ3BUmuqQ49G6xI5VNFsoKto82TvHtMCUjETqMgBWvDTrBVKtS5SvvayiWKwSky8WVAGKQ4c6CpdjAx7G7F/2y5qveKsI3hIr4Fx9CDC8pHaEIqAXBUCxHI6H5GGS9uyJ7dHS9rl7KWZqVL7tS3eKhyY4t0USThWoBs9MqjFTeK+cW9jvK1SZaJUySJyEsjtULBURklSkkDCWqQMWRiPelmDhersW1o4PkRC88VKFo3G3F0wU9oNk7WxLOZSAocMP/yPOE9YpmEkQ/bSkKlKQqr+YIr6ecIS8rOZUxST+FRHNi0b6OVwcWMyaqQc+z+9wmcEE/0OfgWPjDMtNnCkFJyII6aeRj59sM9SZgUiihU8B9aQ9dlb1Fps8uZ+JsK/3ks/iGP8UUOPFiW72DNpUUhjmheE/wAWXi3++BXbaTiMu0GoIEpepLAlKuqf5YYu0FiGIhqLDEc6pV4jD00gQvGydtZ5qRnhxAaunvPyoQ/7QgkO1KAO7KWtKCuUr8RY8dIKrgtpRMKCagt+vxhclRSQoZhgfh5U6QS2S34sE0Goorp+lOkKzQvZkHqhuWe0OM6+vGPYH7tvEFAc/X16xkQuIRU+zxBlWdAnEJluua5LMkhISHejklXFoZF12pc6ScCTLQSWWqqiN4GjtSFLszPTOkyDMGLsVhJGhAcAHeGUDzSIYMjag9kUs7uH5R6bW7J3BvoIJNmJSSibMUxrUuajjEO9LvTLl4lLmPUHvkUEabIXg5KT+LLmPj8om7aKCZAoC6tdKfKBkqVgU1KhYBKJCrSoKLrUFuWyJLuw953c7jHH2UXmqbb59Th7MqSkqLAhSUlTOA7ZlnyGTxXbZWky5ZUihJwnVnq/inzip9mt/IsdrSZgSETO4uYc0JL5bnVhc7gd8Fij3I7J9H0QjFmM+o+ceJejq0y0Bzpw+XSOEuaWoGyzzPJ/N47Ys2Af4/VYYJNZ84S0rUrIJJ8A9IW9wXTZ5lrnzVf2qVIKV4yl9CQN57uZ/EBvdj2uSFoUggVBBO4Gnjy4wirVb12aaiaUkpExcqYl8+6gqTzDhQ4iFSg70PxNU7HDeCJsqWVJEtdGAWSA9M1JSryTABbe2lJVNtRT2iySyCcIYAAB8h3dIIbpvYzJQKZmOWplJetBmOB/ZORga2+tqpxk2eSkqmTSyEpBNC1eTfVDClFvQxPgwi9lVnUqXMta3U6ymW9WSKKbdWnQwx5sx5bAF1Bv6vkIqdnrkFlskizO6kJzA7uI1J889erRdIsaQ1AVZPSvWNtt6Fyae2Li8pLTUylykImqaoDBhqFBnJyLmgApWsO0WBaQ2acWFyGIp3X6UfItSGXedhC0ENXR3cHnm0L633uPs87EpkiWpXHugnVjnRtHyEMU5eQovyKTba39tbJhHuoCZaRuCR/7OesFOzkppMviAemUL5JKiVHMkk8zWGdc0pkSx+wPOvygPUv2lHpF7i3k2FKqKQDWjiO9+ThKs6ickpNPAAdcon2CUW4DXnoPXoYrdtpBVZJraJfmAU/BzEPckVtkb2NXpiTNkE1BcDRlU9YMBaFdooMMTs2v6QmfZ1en2e8JRfuqOA9cvOHFeiVJtiqBqKBrqKa0qDWLZog/cy5JKsvdTQc6Anm8VltyKS1XZt49a6xOICQd2AcCc3ypu6nlEa0yHQCO8QQ7PUu3ByOPCCcVxEJ7KScWY74We3tjAnzAPxd9J8vh5wy5iAZb6iA72hWbFKlTU5pdKvn6DrEfp/bIslTiAd3qAEH3srvHDPmWc+7NTiQ/5k1pzS/+kQu5ZIUQaPWLG7L0MqdKmoqpCwfAgseBy5Ra0+QnXGh5XtJxpAFFOyeefU0frwgetNwJ+ziZLV94FqSQmmIu4UAfw4SKUbKsXN+29GBExBBTMwkAkJwn3kkHLECMjmDwjhZbGqaEqK+zqmubHKlWAq1Xq2+C58QYScehJW+xTETZiFJYgkfI/GI932koNcjDK9qGz4lTJcxK8XaBiSz4k0qzDKmX4YWFvlFCq6wUfcjHKnYc3ReOFLHLR4yBm67WClicvSPImePY60zts3efZTQg1StwsfEcRBzYpmYz71G1ByI4EV8YCNirkM9U2ZVpaFEH9tnHNviIMblKmAfClqDMgu5rx1EUSaukBgla2X9mnqSxSwIII/pFxf1/JtEhCQnviqwxYEBqU4lucU4lYSU54ac2iOt0qVxAybN9aZZwPaDaTdgztPZ8cmYMLMHB34e9loWDQvJzBRbJ6Q0LUHd65/VOUK+1SsC1J/KSPCDxfQjM62O/2Q7Spn2cWdf9rZ06n3peQI/dfCf4d7A9lTCSxb6G761j5i2avtdjtEuegPhPeS5AWk5pPA+RAOkfSF0W+XaJSJ8kgomBwd2hSRvSaEQxkyZYy5jjLlqOHHX0hRe0q6wiVaVBh/3UuaniFy8KvFSSekNtJ51+mgY2tuUWwKs+MJMzAQdXQJigW3OADzgJBwexGWC+J1m/s1HCrNJ90/I8RDl9kl2i0lFvWkpUkLQkaVwppwASf9fCFFtDcM2RMTIUg9qpTJSK4i7DDvckNzj6c2JuxNmsciUPwpZVXdX4q611gaTSDnKmW6ZTaVjxcrSO4EaEgxvEXZwmooax8+X/AGtR+3SgVGYlSpKEs4KTNCSX3lKfWPoicKQhLXIx3rOAyStZPPEQPPFC8kuKb+h2JXaF0qylBwqBBBYg6QyLjFByHygOvsYrXM4zSP8Ac0HV0JqeJiXNNuCZfgVNhRZ3CAGpiLneWLeQPiYi34h5ZSclOCPARNlJ7mZzHoqsQL3md364ROuxojisypr6oWD1Sf0h+yLX9oTYrUk92bLTLUHqFPR+PvD+GERtGR9omsG72XQQZezbaJIQLJMLErBQSWBKVdohPB14kneJvCPUauNnnSfuHHaqkJHSjjeU8CxBf5RF+zLQpYCAygCVBTMpINCksxbJXBtA8tMwFiCHam7N/lA3ttfKpUuWELCVTpwQQWxYcKiro4SH4xj6FxW6MsodGbgjxipvm7zMs0xIrmMmZScvX6pE+7pndTy+Mc7YO+1WNOH1nHnR1J/2WpeBK2mocHkY8lJNFO2Ej65R2v6zmTaZyNMRLHca/p0jlZwlTU5R6l0rJUrYyLIpNou4yyoAgsCasD3nPCpHSLq55vZolpcmVhSkNQlQpU6ChHUb4DNk54xKSrIpZuXey1LOBBDbQShYeqV4x5fGvhCwkrdEnaSaLRZpjSkAISFpoSpLUUCSeeUKm24VuMjpDTks5b3VjEP4veHi46Qqr4s5lzFJOaSR+vXODj+A8uNIrApoyN7QKvvr8/OMhpHcloansq/uq+a/SOdy5yOcZGRP+5lGHoJJnvr/AHj8Yh2/3hyMeRkGhiKqbmrrC2vz+3mfvfARkZBQ7E+o6RBh2+w/+4Wj/P8A/wCaY8jIYSoZEnPp8Yr5/wDeUfwfyzoyMhc+hkexT+2H/wApZ/8AKk/zqhx7Af8Ai7F/lJjIyOXxNl2Ekz3enyjaV7qenpGRkaCezfdhHWH/AMlbP81f/wCxceRkTer/AMbHYOwIt397P+d/zg9ur3usexkS5v8AGj0MPbCYe4P30fGK69/dV0+MZGQteAxJ3/8A28zmPQRpcX94kf5qP5hGRketH4nnS+Z9EWL+zl/5af5TC49on/k7P/lI/nVGRkJ8G4/kFl2e4PrWO1s+PxEZGRH+9FK7FN7RP72f3f8AkuKWw6czHsZF6/xomXzYR3R74/eT6waWn3l/u/8AExkZAeAl8jLP7srkr+YwvNt/70rkP5RGRkHAdm+JQL90cz8IyMjIaR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WFhUXGBsbGRgYGRwZGhsdHh8fGiEcHRwcHCggGRslHxogITEhJSkrLi4uGyEzODMsNyotLisBCgoKDg0OGxAQGywkICY0LCwsLDQsLCwsLCwsLCwsLCwsLCwsLCwsLCwsLCwsLCwsLCwsLCwsLCwsLCwsLCwsLP/AABEIAMEBBQMBIgACEQEDEQH/xAAcAAACAgMBAQAAAAAAAAAAAAAGBwQFAAIDAQj/xABGEAABAgMFBQUFBQUHBQADAAABAhEAAyEEBRIxQQZRYXGBEyKRobEHMsHR8BQjQlLhYnKCsvEzNENzkqLCFiQ10uIVs8P/xAAaAQADAQEBAQAAAAAAAAAAAAACAwQBAAUG/8QAKhEAAgICAgEEAQQCAwAAAAAAAAECEQMhEjFBBCIyUWETQnGRM7EFgdH/2gAMAwEAAhEDEQA/AALbFgkhy4wtyyPXLziPsVsv9peZMcSxQNTEflFt7QrGUAO3eZiC4IfTx1+MFOx1gTLskoAiqcR61iTPkcYa7ZbjgnO2cBs/ZpSXEtNN9fWA/a29QB2aactBBRtVegQOQy+t8KyfNVNmPUqUWA4mgEJ9NjcnchufJxjS7ZY7MXP9pnDF/ZpIK+IzYc2zh1XPLKUJwSBgAZAfAkDgGcvvJD7zFBsdcgkS0hWeajx+UEv2vV6A9PCOy57deBHFJV58neZasTgoKVaBJxB+NA3nAjtXb+ylrxApUnQ8Q4rrmIJp16pIL+9p9fCFNtvblTVlLuw73Qn4aR2KMZMGq2gRWskknMlzD82FuyVIs1nROQkrVLfvAEJBdZBxZF9WfKEpctlJnSyQ4CkkjexFIdNkEy0T3A00FEgM0V5J10Zix9thNY7DIRMVMSlIUUt3XYB9HdjllSkR7yVgJUMmZ3f65fq0iXKmSwolLuGSBlzip2mtgk2SapTUAI5jvfDziJp5PkNUqeigu+9BPtcyUAVdmlyXokuCw4sCTF/e11SlJQ7JPvDqCk67qQqvZ9bT2kwEuVHEeOpMNi32QLlOSSBQcAa/ONmuD4oaqkkxX2m7vs1slgMBiSQTqCaOfrKHDY2kIQlUxVSVKIYBajUlt24QtNsZJMmXMYvKVhURudx8PGJllvVUwnvOUEtXTePDzg8M7VGTx2wh21kSrQmWqQwmy1hQWe6BoR4E9UiJVyLKwuXMU60kgn8zaj60ipM7ExGTNyckseL4ukWOz1qTKKiSAtqEqZs00GppDJqzvigV9pFjXJMqfhISDgW40OR5OPOINzzyMLJxPkNCDuhj3oU2qzqlTKomApJdyOLnXIg7xAVspZjZ1zLNOYdlULdipBywajExyqMJD6wcZLwZylHtHG/LoUlXboSU4KTUUxBG9gdDWmjwYXPYnQkqV3CkM/HcSekVKrzQHQiWhKSKJCQw6M0RLVfLBEt2ToNzaNA5GruglCTBT2qbOLlTRaEpJkqABUNDo+4HfATZDWHhLnFctSJoC5S0sQdQfryhSX1cirJaDLLlBDy1fmT8xkYKE040KnBxmpHORiSQtP4ddIMBbUzpYmJOGZLLsDp+KvDOA9NqZhmBpvjrdFvMlZOYOkBkhatdobGTGZdVpxIBj212lclaVIPdJYjTnA7cFvAJSkunTkdPhBFawFy21aETjyVDYhBaZcu2ScKqHMK3HeIGrOtcpZs88Z0G5Q3iOWzl+YFGWvNJaCy8bvl2uUxoRVKhmkxFfGVMx6AK89iu1xTZMxKVD8xCQrhz4xrcl7rlL7OYC+RB+HDiIs5VumSJhkzxwyoob/rKPLysYIxUUjfqnru4xZzUkoi65XZpfuzWNYmSpuDHmwd23tkYyJV22W0BA7MBSTUYlAH9RxjIbwa8CuTXkie02wKEqXM/D2gB5kKIVwdi/FtYIWSmQgILlMpICSzsAMuNHb0it9pluPZiS3dUyn4pfLqfKI4twEsKJqEgvxaNySqkdjjcbADbC9O0UADxMXfs72ZUSLTMDD/DBG+mL5c33GBu6bB9qtZBUlMsKKpi1Fkplg5kkjgOsPqy3UUy0mWsKQRRgnCRwIGTQc1KMOMBLlylyZXqlhAo3LL+vjFXeKwODinTfwi9tiGSQoBxqPjugB2hvJsZKvmaRBGL5cZIOJAvi+ShKmOtOJjvsRsyi0SlTJ7/AHmIJ0rkVca0gDt9vVMUHyGXzhnXBtZJlWWzyUy1TZ+EAS0ak1zYmubAHXKKcmKUMfs7ChNM22e2LmSDMmKCVdmpODeplJLgb2p1MHt1STJlpSGf8TVrxPCIFlE4p7SfLVjVXBLSSJYyZ3JKt6ug4yvtqFthOE5ZAdKEpJG7OF5nNxpBwq9loq8E7m4jj9ZQsvalealIEkN35ndY1Kc8t7gDrBdet4pEs1ZCTTQqO88X0+ULdd4ptFvlY69mpSyKM9CB0wp84z09222FKO1RFRc6rFPkVrMR3nyCsyOgPlDTuiSqYjBizS7fmKdBugT25tgmSELKQFSlpWkjVJoUnofKCG4rUuZLThUcT90jQN8nh1c1fbNlcVXRGt1mxpmycytJbPNqPu/SBLYax9rMUkqY1Sx4Alz/AKUj+KGJabFMQpMxSS+/CWbfwLvWFtesiZZ7yICsAtCwsKTRjixE8GLluIglDjJ/kHna0Hez9iXMlrASSly5G8BwK6uM+BEV20VnVJSicoFICsKkni7Ebw4gkk9mhsZJlJHuklgG3OxL1JO+N71VZ7RJXKCQErSQ7ZUZKgBuod8Fd9nKbTtIhXVPxoqcxlpFPtjdazK7RI+9luoAZqT+INrk4b4xZbJFSE4FYe1S6S3eDpoSDqMiN76RezFpZ5jqLVVR+lKQFpVyYUpNy9qFfYVmZKExFU5K/ZOYJ518Ij3slSpTp95NRzGY5t8IIJNkRY7SpCayLWCnCrJEwOUhxoSaZM53CKWXUFCtSO9uOT8sn4CHKpIZGXaZ32cvntUAauG60I5FhyMW97Xci0Sgkjik5lKvlvG6F3ZrQbPaDolRLjcdR4wzLqm9pLxIPeSBiGik6K5jI9ITOHF2jLtUxR3pIXLmlMwMoUI0HLhxjiQ+UM7bXZhVpl9pKQVLSHSwfEnPCW/ENP1hc2FWZNGpxfdXKHRlaE9aNrltJRMA3w37imJXICV4QCokKbvZVA3iFVOkBYdL4hUF9YNdjbzUJaA5xGpOtS7PoOG+Mml2YnLoj7eXQZJTaZQXhyW6FJbcqoruLfCJ+yO0rslR+UFlvmtiSCCPIgjLjrC4vq5FWdRnSh9yVEKSP8JX/ofKJc0IyX5GxvyMa9Lul2uXhPvZpUMwfrSA6RaZlmmdjOS5rn7qhvBaJWy99lwkmum4wUXzdEu2SmNFCqVDNJ+tIji60zXooLRKnKYyVd0jLEwHJ2eMiHZJirO8qfRSWANGI3jLOMipSnXaB5fgq9vbSozEkTBNlhKWIASa1q2Z0OtIHdoL1aWEJOYHpF5eEh7OWFW+P6QFSLKZ9oEt6OxI0SMz4ZcSBFrgm034FSlwjxXkJdi7OZclS8lTTT91PzL+Ajjfu0E2XMCJM2YgJ94IWpIJNWIBY/rBPZJKQAwZKaAaADSFteT9rMf8yvWFwfObY+UVDGolt/1baSRjnrUAQWLaaZa6nOKy9LwMx655/KK9WcbNQw/grTI77o5ND+9nmy6bJIQpaR28xDrLOsPXCPygCnEwt/ZTs4LVawtYeXJZTH8Sz7o5Bio8hvj6QstlTLBIGdSYHLvQEPbspk2ijBJG5wSOtM4Hb/QGMxg/406LSNDx3KzBprBnbiKAjoPWFztneQlLWOD6bojnFpqijG7Abbi+FAFCVZFn4b+cD2x4eedThOsR7Ra+07TF+UtzGUabNzcNoQ5YFx5P+nWKoY0oNAym1lixwXjd0udZMIAxqSpKgNTmkjdujNgJol2dClqZ0gMPeJ1zYsBnkXppXe6pqlJZObPp+EH9fGKFVuwFQdLBRAKchV/TzxRNGbSaRXKHJpMaEyZLWlKsKS5b9obq51HrAJ7QLtxShNS+KQoTBvYEE11o55+Ui67XMmkZJB/Nr0BDB4uLXJmBwvCtnSpLM/IuRycaxnJt2A8ajoH5N4mYpMtmCQzak519OkFVku0kJZqjLVh65+cB+zFlHbKxEnsaKFUkq/DUZO78ngllzZUpSFYO8lPcOTd4EM2dakEh6E5Aw1bQErTqJT3ilVntAP4VgjhRjQ8h4Rdy1Y00GYzjlf1vk2uSpSUKC5Pfw5lg78SWBHxyB12WwKPaLI7FHexPRgMnyY+ldIDJC5IYpVF3poi7TXEuZZioMcRp+zMSaHq3meEAV3TCaGiw4IObjMc6Q8ptolFL4ZaZamNVliMxln5wq9vrqlSp6Z8gjs1kBYQQoJLUU43ga6tmTD4UtWLjkt9AZfFlC3oxBf5fLoIudhL67M95yUkDDk70bx+MbT5eEoK0ghQapoRR3YOxiqvayqslpStL4JgStJ0UhVUnqMxvChDJLQc67Q9LudQGJam/CEkoAG4YWPj5ZQvPaZsmkY7XJJd3moOumMeHe31ObuS7NXuJiEh6xeW1CZiCCHcVG/fHnPPJSrwCoUfPCJpFRFrszbyJjGlco4bRXUbLaFS/w+8g70nLm2URLAppqSKOWi1+6J3kbSbSFJSQcgyubn4RvYUY1LQagio36EcdIprntK1BdScIBL1GYTrzicLQAcTMd4p4jwyiGbtUP46A+97EbHOYE9isnAdUHMpPDdBPs3fylHs373rE+97Ai1SVIXXENMwRkocRC/kWefZZ3Zq99KSZS9FAfpmN3AvHY+OXb78iJWkN60IlzPekqWRRzh8njyA+7trThab3FDzGmUZFPCH0v6FJS+wjvTZaSoDs19kFimIlYJ61FeeekKy6rrVLtU+UQEzEsDWgSzkvuND4Q21iRa5eGa+KWHTVjQZuGHQiBNd1y/8A8gTMmYUzZKe8SACQWZ9KNnFPJNUxdyTs4zFAIABemfwhcX3KwzV7iSR1hvbQbLCV35BJSB7hIILjNBA8jCdv2045pGgpCMWJxm34KJ51KH5IEs1jrPl1Ya5RzQmLW7rCqdMShIclkgDUxROSjsTCN6Gr7HbOJVnCgKrWp+jD0HnDSRbHoWgHuuyIsdnRKeoqtW4muXnyaJUq9UKlmYmY4SWxBJodzHM6aCpiWOZSbpmSxhHeM9LFOIBTR8/7c38J9oXgLygcII/EEhnHAlyODQU7d7WK7MSpToM1KioqbHgyYAPhBqMyS2jwsFZCGwje2HCNHsqzEhX7pPlEVMtSQmY1MRAPFLEjwUPGCizgJkFJDFYUahnyZjr+sVdrszWKWrfMJ/4/8YYpUHlxav6Vjo2Ls6Ey0doU4lBy6hlw1J1gP2vu1Mi0KUkqMiet6hsK82zqDo7RN2X+/CKsgAJSkFqUAdtBu4GLzafZ5ExE6UlIC0g4SB+IBxXifWI3JRlVDoxvbZX3Kr8KqgUfxEGC53aSwse/7qtS4yU3EQvLitoXKQo60VwUnP4NyMGt0KcpBLAnPjkPWAa4yoKfuVlXe9nMmYqehnVLwL3OAShTciUkn8qREOVeONJJLlKyFcjT5/6YKLZYxMEyWp+9iBO7R+YIfpC7umyL7ZchRMsA4DvJYVrkkkPvZUOhvbAjRd2W09lMBOb4Xyd6VGoqDRqAxWXZbuyVNsxS6UklCDkUk90HKgqnkmCv/o+zrkTMalImJAKSVnTMcyzQFbZEy5si1BWIKT2c0kMQXAckZvhByd3zd4c1fR05Rlv+wuunCtZMw41qqCoPX8oH4eA4RLvGxS1JwqQkpNKgDM+nxgTsFoNC+uY0IyPWCmVNK3xB3FQa1zp1L9Yj5LpjnHygVtdxqVPRLS4BSE8SEhnOhIAAbgIt7w2QnT7AZKkpM2S5klJfukgmWpxSveSXORGWd/ZETEALICqli1S1OhIr5x3lbRzUzKSkiW7ArUQTvLAGgPlFkZ3FEeRyukKvZO2rlqXLWClcsspJoQ1KiGNdl5LnJdJCE5EkOX3tkAYoPabcykLF5SpeFsInBJCkrSWAWDQ7hUbsmr5sneycQcjAsV5HXmIlzYk3aDjK0ddt9n5k+WagrSSUHDhL6poWY/KFYJWEDF3SDlrQ69Y+gZ9SQWY6+WKFb7Sdn1S1GekUJZY3H83I+vOOwTafFmtJok7LW1AngzC0tSS+ZzTSgzZTHpFkVhg5Ffr1gGuVZUlABapSfIj1MF1l+zuEsknUkOH3EkMM9YzJB3obGaS2SLlviqpaj7qm6aHwi3tCUrKStu6oKB0B+RyO8EwE7UWfsJ/aSqJIqBkP0rFzclpTPT94X3A5eGpibJi4y5I3TIO0d2YZgVJlTZspTkYElZQdUKwjSjE5g6sY9gpQgIoKctY9hyzKt/7FcWQLBaCJiwNUqA+ukRb0tykTLMsYWKVJLhwQ6gQxBGiY8sk1pxH7w6kfqYrtprQn7NJY96XNW41Y4VeGcXyVbFtK1Z7f99BMlXZrVLLElCQMCgaMHqg5GjZQsFrJJJzJcxcX5bsTjf6AvFbd9jVOmJlpzUW5DUweP42yfMlz4xLe5bhmT8HZpKlHP8qQ7Bzv15Q2th9mk2ZJWrCpQLOPQE79/GON0SJVnlplJUkKZmxB+u/4xbhYQl3oBHj5vWOctdeP/S5YuMaKPbO9MCFVqX6/WUWN32RNmso+0FggFagHxFxWgDlWmWcBloSu226VIl/mC1HQBJBqN2XMsNYm7bz5dnmCzyySod+apSiSVGtXO5qctwh/pMFQt9sTlnvigM2inBcxSyTiU9HyGg6CON0XeZy0y05qUA+4anoKxwt1pKy3hDE9l+z2ILmrJQXCAGfOp5HLzi90kZF1tka87ATLRLILHAlIArqKePnELanZzs7AhSVkhKEqIIapYuGoxeGRelwiWD2cwmYioSsULNQFnxZ+UB18Wwqu6fLKv8FJSCcgACwfcwH8QgFVoPJk5JuJx9nc/wC4Qc2pyr6Z+MMi95bTifzAHlp8IU/s2n/clO4qA5sSPMw3bzUmYZakkMpLg7x9esT5lUn/ANGwlqP8Cgtc9NltdolrUEIWe0Qas5z5DMQSXTeaVJS01BDNQkt4CKX2qXQSBNA9135Go6AhXiICrPYzhBS4caRrjGUbbGKUuVVoedlthUcQIVvqK9M44Xld8tahO3BljIkaP4s+5t0KG77bOlqH3im3EuPOGlYMakhaFfdqSksakOC+uhAH8UCk4vuwZqthXYrYundSkU96qvAeNTFLtvdAtVmtCezCZmF0qSCkFQ7wcENoBiD6u2UW91kKlNqksOI37z+saX5bTKRLWAFAuFBWTM/1zEPVLomjblSE3sxeaVDBV0+mnhDRub7xgEtkN7nf9c4UN6SOwt5I9yY6k8HzTTQGnJoPbgvdRl4JagFEs+oSHJI40bqMoXlx+7XkoUnw/KDxNklpWMSnIYqSDQjeeOcVO1cpODHKxMg95KkkNiYEvkRllxjvZL0RKlhIUkKz7ykgvvLmp4mOlvvBS0lKkcKhwoasWbfrHLLGOhcYz5Jgxar+K7MqzLAKFA1LktqPB/PhCzue2qkTFSlVwqLfW45wb3tZMBoe6XY/DjAJtTZDLmJmAMFN46eXoYdGpIfkgorkhybMWsTkM7lOXENk3TKCC3XImbLKJrd4MxI93KvzhXbB38mXLqpKSpTYlaaM/F28IZ1zSStBxFnyLknzy39YSsSTtk0ptPQm702WnWO1/Zj/AGcw40LzBSMw+8OxGeW+DOw2CVKSlMuYkLGZwGYHpoFJA8fGC3aDZpFolFOIpW7pVuPFmzyJzYwGXVJVLKpawykkg8xTwOcHKQeOKntlje+zybVKUuUAFIyABAJbJiSHL6deC2GKQoKS+AnI/hOqT8Ia1lW9mngHPAc2asL612tH2iaJgxjNSd7gV5l3ffC5boKuNklG1gAA7PE28t5AGMjrddwSFgmZ3a0AUadXqYyEt4k6OuR5KDqQoU7r9enEARAvyx4rPNmAUQpLjgrEH8R5wQ2W4bSJQWEKDAYSA575DZVdzkN8RLVa0Jk22TOBSpQGF/zpVlSgL+hEenJaAn+BQzpmIkmGD7OtnU4ftE3WiUuz6/B23MYDLtuxU+eJSRma8naHhdt1JliWkDuywwfN98Q/8hnWOHBdv/QHp8dycmZLsiCAlUtAJDsE0HWB/aNfYJ+7JY+8glxzTugpnqCXJLfpkIWG216EnC9THlemxuckvstnLR5szei5fazJZZcxXvasgEhjuKlOf3RFDb7YVzFrUoqJJJJqS5ziyUgSpaQC/wB3iUxyUQ7dMukD2+PoMdeCWa4ne7iozkBIdRLAcSKNxh9bJSzZZQCly0kZhKCvvHM4ioOatl4wmNkZJ+0Ym9xJY8Vd30J8IYJtBKczVQJPKAyMKGLmGNssAM5FsC8VMJwqZKxwll2UOB0hY+0CUlMmcoKL9oEhssJLjm4BLcoI7DbSimNx3u6aVACh4kNyMD3tLk9rapUmSruz1JJGgZKe9/uUSN6YGG5bAyReNNfZX+z2QoPvxJUBzFPIQ6rDKKpUsEYcCQl9KfKBK4rnTKteFI92SgtuLqSPAMOkGE9ExS0qM1paWdISxVwJfLp4ZwuS/U932Yp0lFeCv2guRM+UpBKVOCk4SCzjP+F3hPXVYzgYiqSx5inqId023ysTMUkFkqIeuWeYFcoorLdMkTpyOzSQVFYP73eccHcboTmkox0PxuS+QrrTY+EGOxdq+7VLP4UkjkO8R/tP+qCudsvZlf4bcidesQrPcaLMsrl4idyqhgQWHNonj6hKVMbKpoiqtipc4BJqDpuoAPKOl63gqawUKJBYZAvrn08YFpk5SJ6pZNJZKAr9lI7iuqCkwU2ST2oQ2ZegqRxG9mblHpJAwUY1Ji321sboxAVQX390sD5sY22HvVgZYAxtRW4alt9WflBlf2z4ImBQPeSoNk9GpypzaFFYZypM18lJLHpQj1g2uUQMjX6lrpjTZso3l2pSfdURWrZb6jXrHGzrCrKLQ/dxBJO5w4PAPSNFriWrOvZOn2oTEsoAK3gUPMfhPEUrlA3tBZO1kKS3eQaeo9T/AKhFmVRzcHPI0Jzpr4ZwcPaxkWnpgBc84BYQr3SR4uDTc7ND32avjHLBeoavDf8ACENfNl7KaQKB3EFux1+4SATQ0MOybVk3DbQ8k2gHrFFf1kc9oB3gO9xHzH1pHlgtbpGu6LCYcQ4iIrdhx0wSkWg9nNDsO6SOvpC12ms8yXaPtDfdLZOIEFiAzEAunLUVhl3pIKFMgd1YyHCvwfxgetIQpCpcwOhdFcHyPBj9UhuKf2NnDmtfyQLEZcxAxqLigFcukZFEtKrOtUpZqlmV+ZOh+tQYyAcZJ1Qoek7a8sWlzFMfe7MhIL71DLkCaCBDau+7PaUfeSyhRoFTJa0NXRfuEvXC9X4xc3xaJqVmUlTqcVBws9G/aYEF6ExY3zZT9lxFRBwh0kJWkvmDiTUeBi121slpR2hObHyTLtU5BZExyAS2lKPrV8jnDLs1gtCfdtCZo/KpOE+IJB8BAJct1A3rLKgezw4mcu4BGFVdCnqwMNmQsIJIAZgG3NuhGX9NzqVbC2lYIbQ20DEnJSfeBzFKeIL9YWt2SftVtANUJLnkM/E0gq9rNu7OcCk94oamoJLHmGPONfZVYgiXMmEArmDDLcOBoVdBiPSFQwrCnJedIdDJy78bIt+SgozGA70wJYfspA9fWKCz3dLI7z5pGe9+EX16zQCzHD20xQ1pQgNyYc4rZiaOzd+gPBL/ABAfjFcNROu2TrBZpaFpwhqOTXT+sXyVummn16xSJPeSKAhOrh2+MHWxt0ItCsCySlnIyem/n6Qsq5RjHkCVsmM54ct1ecTLis4XaBPPewJCUg1IKkh2DVNB/qMe7R2Hs1TEZhJIfexIjtsyvDjSaF8yC3F65M308alehfqpJxTRci3BJmqSXmnCBRizlXQgOfCLKfeZmKJJyoOG89SHgWvSfhmMMyCKc3idOtKZQrnQgc2NeETTXFKETMUY1zkTptpfxiRdN7S1TuzDlaU4nAdhkAedTXceJhdX7tOQRLlEGYXroktu3xZexxeNFpUpTzCtGIvVmLebtlrBL074NsDJnTdIa6U4gCMiARyOXk0R5kgHM9Y2soIyNcnB0GQI3sfIx5OWNaPkWavEHL65xJl9L+5AwyeAOt92gWpK1t2RQcfEo7g64FIA/c5Rb3btOgAIkykkDuJURmWxMBpwVwJA36bUyMctTig7xHAe9lpgKi3ARXWSQhCFB6qwkSxSqS9VFymuQG+LcWX2L+jJxcnQQqTOm/2kyXNQokgYDLWkaBKsRCv4gOuUIzbu6/s1tWnMLAWk8C49UmHfZ7SialKlS0qoBmoYdMIIIIYg+EA/tZsCJtnROlpZUlTLJocKqZ/i72Fjx3u7ccvdsFppAxsrPK5U2QapUhQbkDMAH8Sf9xgas97T5CikLJCS2FVRSnMDkY73RbOzUlWQ116twzjntNIwzyoAMsBQao8eTQyC9zTOzdKSLiwbTKUpCZiQAVAKUDkCWJY7oL9obsNnmoSFFSVDumj8cuYhYSswWy038IcN2gW67pKiSZkugOau6WNNSUh+aoGUV2huOfGSbAS/LD2gDe8HHx+EDVgtBQqHZM2TSk4pk1KAGzUFFW8u7DKjDM1pCr20uT7PPVhUFIPeSpOSknIj63waSao7Pki5coh/shfTpYsSN+unnBrKngEEZN5fP5GETs7eKk5Go9Iat1Xg8tIxOWFdT/X1iPJCmct7Lq3yQXGigWI0fd0Prvhe2x0zFIVmM93MQc2a1haWPTgflA7tXd5I7ZI7yKLG9O/p6E7hAobjnT2D1pkImBPaoC8L4XJDcOMZGsmelqh4yGKbRQ8UG7oK5tvK5hJqTXm/0PGLxd8PZ1ylAklLgk/tDLk7wJyC4B1Dp8/jSJyZ7JCgHwqr+6ru/EeMVUQSgRLuOC1oUdXB9Q/UDzgsvKawcH63wEW2cUlKxmkgjWo/pF5el4Ay8QyqPAt8POPP9bDSkdFboXG3E8zrRLlgkqJOZfMgDpn5wzdlrtCJaB+FIb+AVUeaiG6GFns3Y1Wu8SoUSlTk7gKD0foYcSklFmmFIYlJCd+TD1EHkTqON/WxfKk68i3vZyqUhTAkVOfve965cuQ1s9zLVLlTMkLmrSz1ZNCeTIVXenx63zZgJp3gjWlQHgn2gsH2e77EoDvhn4lQKy+T/i8Ytk6dGKVLQMmS0zJk4qPUtx6jzrB9sXb5UorUs1pXRI15QKCzPJQ1XmNz7iT0qdYt02ZUuQtK5Z7ykHEdzlgXy3nkIXNb0URqWOmctomWtaxqXpA9bLyly7ZOCVKCCtGA6Eq05mvgIt7YlwSEkUzBrmOjQtNrJ6u0CH7o71NSaP5dKx2NW6Az6gHV43iO1cCqQAOGv9OhgY2nvKaE0UwLuRn4xFsN9doe+wWc9AeI4nNo82imBSEp1KhSD4VKxP6lxoHrOohQUCxBBB3EVeD72QXghE+dKVhBmhBSSWqkkFI3khbt+yWigue4FTCCR3AfEjQctY1vsKs9rTNl0KShQIyCgx+VIY/cqB4NK0fRUiaFd2tN2R4fW+Mno7od08Tq+lfXllA3cF+InyJcxJAMxgRUhK2dSHYOQH5tBBLu4oTjCyosQoKy3hQOaaE05dJ9vVHdESajulNVEVFM2zBPLLnC3n22ZLnKQFEYVUORNRhJ3gipHGGvNlhiNNGplTPd+sLzbq7QmaiegMFhlA/mRXTeDTgOEK/T4y/kr9PNN0yfdVrKsSXAVRQyY6vQx5fJK0LRMDpWggkaFmq3jzHhEsFk7suYC4BHDV+oYmCG8JUtilJwlVQ/undX8BzH00M0NlxuhEyrOQVI1BI8KR3vSQVWcKwt2RCSeCnbrTwSYa+z9ypmlaFypYUk98lHfL1zBy65cxE+27BpCJstLqlTUFJSfeQc0rSXYsdDvNY5ZUp0S5FpxERZ1UG8Q2fZrPOCYlPvKZXBNML+g6QrFWFUmeuQtsaVFJ3ONeREML2e2js1lD1IIP8AMB4gw3IDF3Av7bd9mlkTLQVTlqdnKuDgJDJADtppnHDamwyrZZSuXLKVygSzBLoHdU2GhwsFciYn3rZ8QGIPhOIa5Z04iNbum4EKavZqxB9UKoQd7gpH8UBzoaoRcPyJSWkypwGoPkYNtnbwL4XocopdubAmTagpFUKqnlp4O3SI93WsJUljXOCyLkrF43TaY3bImoVvz57+vrSLddmKhiAqBXiIGrgt4KATkc+B+vqsFF0XsMKsSMLUqW/TxiR10G20Lq+7p+zzSmiUGqHdm3cxl4RkNO02qStsclKmdi7DjoYyHqKrs5epktULCxTjUPuPwPwifZO93VUCwQDoCKeGR6RXWNJCwGoc66EUHpF1JsbeLj1/rFCGNqinnSwT3nZqsAS+ucUu0V5GXZwkGqgPFgk+aSYKryk94KahFRWhGj6uK9eEUlmuXt7RKQWwy5pUQSzpSMTZb1dawucFL5fyKk32gn9mezvYWXEtJxzKrpkM28GfrF9tDaGlunIsB4v8I9kTMamDVoxpTrzz4xui2omL7NlFMouRhUO+2EAOBn3i+VOTqglOdk8k0LmyoSuYpcyhWpRSlX5T3X01BEFO2t7InolSJIUopGIgJOiW8g8E/wD00icsKWgBkgMACWHebHhCmfQGOarD2JKEJSpNR+VQxUIJYg+vhDZONmc/wC+yqQZaFNktRG8kISHPSC6ZKUlLjvb0nI8MmJ+no8Udou5ci2y1BJEuYQ43d1nLUfFhHhBROlsc2fWocud3XxjtGtgvetkSRiQO6QRT8JoWPg4P6wlttZJTaWIbug9C5h+2iWU4sQZCgxLuCNWA1ByGbEVNYSe3NjWq1hBDEJAPBs6+J8YzGuMhk5OeOgQgp2J2ZXa5jkkJDV4cPQQMrQxMPD2cykyTJkpGIkPMUcipsk8AwG6pOrw6b1oTjg7suU7O2eUhP3ZYMAO8eBY5kF+PWBPa25E2lJTJllCkjEUqUwJALEJUlKg9RkKkQa+0C9lypITLqpZatWHpVjFHsfa12wLkzSv7sBcteqdCxNRuZ2O7etOXGxyurFvsHa1yrbKlkrCFqIKQSwJHvNlRqnc8P6QphqzfVRpCHv7/ALO3rJzQJrFmcrStKSBp7w8DFt7Otv1yms9oJXJSlkK1lgUZh7yPMRzX7kDJW6G72JSXAqxbQChyypV24vyrL+sZXKWklJW2JAHe7yaj5OdCqJ1ltcuajEghctQcFJeh45v+ojWamgGgL5eLj6ELk0zo2mBtylSpeFVACQHLd3MVHDc/SLW12sKCRgGJiFKA7qm03u7jTOI1x2R8BJ6BnA0zyHygwkXejCciDWteByIFeW+BTRW8iTtgTcF4mVPwl2Umg5VABOYzbw0DH0u1BSUkZEQO3/ciCoLRSYnvDC430INCCxFGOcb3Za+4xyd4j9RqVo1uM9oUvtbk9neAmgAFaQTxUks/hhiLs1NwzsWL3gD1FXgi9s1mxJkTNQSk9R/8ecA92T2SkjMfCLYybwpiFGptDyopKVjVj9b6xRS1GXPUlVQsluSq0/dJI5gRI2StvaycI0qOR06F/COt+SO6FaJOmg0LcCX6ndGx2jYvjKgH24sBXJcjvyjX93Ly+EAElZBB3Q4bcQpTLAKVjvA7lBj4Fw/AwqLxsKpM1ctWaCx5aHrTxhuN6o7KtqQV3DepJAzSR7rs53ctekM+4JP+Ivvr/wBqQwoB6wmLhkKx40juy2UeGg6vXoYbOzFv7o35N4fKJstR0jqbVhsmcGDh49iulTyA0exJ+tI7ghY3OCvAlION8uOfx8oN7BcUxQUJpwMTSj65B6sYqdiRLFnk2pKXVNABrkoMlQGoOIH6FSoEqDqCko7zkV72TFno/jHpzbi2kDLLa0QbRcEtaVjERVwzAeZozQI33cqrOoTULKkAgqAzSNflXOu4wx13fhkzSn3lA4XyAYb61INdxELixLtC5kyXMAHvOGZNX7rOGzZwC0LdvsFTbDCxDAlw1Wrqf0jayqR26sKRiwgqLO9SAXNKV8TugZuK+ApAR3nlpIL6MWAJ/M0XWzU4TZk0igTgKlH3QolQA3YmA8RCsbblRktBXJtKx1qBXU7/AIRuV4wFKTUbiz89+scRNfIjpXhUtnTP1jebLp8vrOKnERZVbcW5Umz9uhOJKPe/Y3KO9Ls+4VeJt1WlM2WiYhjLmJCh0056Hl1iShIUCFAEEMXy1HUQtPZzfiZU2dYFd1KJijLc1SlycL5nSvzgQ0g/t9nQQSwUoZE5jlTd8eMKza2y4rSKVUgV4B07n/DX4Q3bQtJBNDTx9Whd32ypxUdEgCjHMmoIDGtByhc5UhuFXIUlksnaTkI3qryFT5CHjsmhHblQS2BKi27Qf7YB7ouBBtiUy3xHMZhLnTWHOi50S7OtCQHKVYlHNzXPcKDkBDFLkg51DX2LfaK2mdaiNEpJ5aN5PFnsjaxKUxYY6P8Aujf4RSzpBGNQIxKIA5aDwBrxjlOJSlKQGw5qc1dmplQpf+IwytUE6apFB7Ykj7ShYPvSyOiVFv5j4QF2BNHgo9qC/vLMjUWdJPVSv/V+sVt03UtUsKAHKAm+MAMMbmXWwVvVKtCUpUUpU4IBYEtRxkTRoJfaHfFplypZTMIlKVhmAAOrVnZ6gGAiwJVKmpJBBSoFjwrDF2rs3a2FYZ3BUmuqQ49G6xI5VNFsoKto82TvHtMCUjETqMgBWvDTrBVKtS5SvvayiWKwSky8WVAGKQ4c6CpdjAx7G7F/2y5qveKsI3hIr4Fx9CDC8pHaEIqAXBUCxHI6H5GGS9uyJ7dHS9rl7KWZqVL7tS3eKhyY4t0USThWoBs9MqjFTeK+cW9jvK1SZaJUySJyEsjtULBURklSkkDCWqQMWRiPelmDhersW1o4PkRC88VKFo3G3F0wU9oNk7WxLOZSAocMP/yPOE9YpmEkQ/bSkKlKQqr+YIr6ecIS8rOZUxST+FRHNi0b6OVwcWMyaqQc+z+9wmcEE/0OfgWPjDMtNnCkFJyII6aeRj59sM9SZgUiihU8B9aQ9dlb1Fps8uZ+JsK/3ks/iGP8UUOPFiW72DNpUUhjmheE/wAWXi3++BXbaTiMu0GoIEpepLAlKuqf5YYu0FiGIhqLDEc6pV4jD00gQvGydtZ5qRnhxAaunvPyoQ/7QgkO1KAO7KWtKCuUr8RY8dIKrgtpRMKCagt+vxhclRSQoZhgfh5U6QS2S34sE0Goorp+lOkKzQvZkHqhuWe0OM6+vGPYH7tvEFAc/X16xkQuIRU+zxBlWdAnEJluua5LMkhISHejklXFoZF12pc6ScCTLQSWWqqiN4GjtSFLszPTOkyDMGLsVhJGhAcAHeGUDzSIYMjag9kUs7uH5R6bW7J3BvoIJNmJSSibMUxrUuajjEO9LvTLl4lLmPUHvkUEabIXg5KT+LLmPj8om7aKCZAoC6tdKfKBkqVgU1KhYBKJCrSoKLrUFuWyJLuw953c7jHH2UXmqbb59Th7MqSkqLAhSUlTOA7ZlnyGTxXbZWky5ZUihJwnVnq/inzip9mt/IsdrSZgSETO4uYc0JL5bnVhc7gd8Fij3I7J9H0QjFmM+o+ceJejq0y0Bzpw+XSOEuaWoGyzzPJ/N47Ys2Af4/VYYJNZ84S0rUrIJJ8A9IW9wXTZ5lrnzVf2qVIKV4yl9CQN57uZ/EBvdj2uSFoUggVBBO4Gnjy4wirVb12aaiaUkpExcqYl8+6gqTzDhQ4iFSg70PxNU7HDeCJsqWVJEtdGAWSA9M1JSryTABbe2lJVNtRT2iySyCcIYAAB8h3dIIbpvYzJQKZmOWplJetBmOB/ZORga2+tqpxk2eSkqmTSyEpBNC1eTfVDClFvQxPgwi9lVnUqXMta3U6ymW9WSKKbdWnQwx5sx5bAF1Bv6vkIqdnrkFlskizO6kJzA7uI1J889erRdIsaQ1AVZPSvWNtt6Fyae2Li8pLTUylykImqaoDBhqFBnJyLmgApWsO0WBaQ2acWFyGIp3X6UfItSGXedhC0ENXR3cHnm0L633uPs87EpkiWpXHugnVjnRtHyEMU5eQovyKTba39tbJhHuoCZaRuCR/7OesFOzkppMviAemUL5JKiVHMkk8zWGdc0pkSx+wPOvygPUv2lHpF7i3k2FKqKQDWjiO9+ThKs6ickpNPAAdcon2CUW4DXnoPXoYrdtpBVZJraJfmAU/BzEPckVtkb2NXpiTNkE1BcDRlU9YMBaFdooMMTs2v6QmfZ1en2e8JRfuqOA9cvOHFeiVJtiqBqKBrqKa0qDWLZog/cy5JKsvdTQc6Anm8VltyKS1XZt49a6xOICQd2AcCc3ypu6nlEa0yHQCO8QQ7PUu3ByOPCCcVxEJ7KScWY74We3tjAnzAPxd9J8vh5wy5iAZb6iA72hWbFKlTU5pdKvn6DrEfp/bIslTiAd3qAEH3srvHDPmWc+7NTiQ/5k1pzS/+kQu5ZIUQaPWLG7L0MqdKmoqpCwfAgseBy5Ra0+QnXGh5XtJxpAFFOyeefU0frwgetNwJ+ziZLV94FqSQmmIu4UAfw4SKUbKsXN+29GBExBBTMwkAkJwn3kkHLECMjmDwjhZbGqaEqK+zqmubHKlWAq1Xq2+C58QYScehJW+xTETZiFJYgkfI/GI932koNcjDK9qGz4lTJcxK8XaBiSz4k0qzDKmX4YWFvlFCq6wUfcjHKnYc3ReOFLHLR4yBm67WClicvSPImePY60zts3efZTQg1StwsfEcRBzYpmYz71G1ByI4EV8YCNirkM9U2ZVpaFEH9tnHNviIMblKmAfClqDMgu5rx1EUSaukBgla2X9mnqSxSwIII/pFxf1/JtEhCQnviqwxYEBqU4lucU4lYSU54ac2iOt0qVxAybN9aZZwPaDaTdgztPZ8cmYMLMHB34e9loWDQvJzBRbJ6Q0LUHd65/VOUK+1SsC1J/KSPCDxfQjM62O/2Q7Spn2cWdf9rZ06n3peQI/dfCf4d7A9lTCSxb6G761j5i2avtdjtEuegPhPeS5AWk5pPA+RAOkfSF0W+XaJSJ8kgomBwd2hSRvSaEQxkyZYy5jjLlqOHHX0hRe0q6wiVaVBh/3UuaniFy8KvFSSekNtJ51+mgY2tuUWwKs+MJMzAQdXQJigW3OADzgJBwexGWC+J1m/s1HCrNJ90/I8RDl9kl2i0lFvWkpUkLQkaVwppwASf9fCFFtDcM2RMTIUg9qpTJSK4i7DDvckNzj6c2JuxNmsciUPwpZVXdX4q611gaTSDnKmW6ZTaVjxcrSO4EaEgxvEXZwmooax8+X/AGtR+3SgVGYlSpKEs4KTNCSX3lKfWPoicKQhLXIx3rOAyStZPPEQPPFC8kuKb+h2JXaF0qylBwqBBBYg6QyLjFByHygOvsYrXM4zSP8Ac0HV0JqeJiXNNuCZfgVNhRZ3CAGpiLneWLeQPiYi34h5ZSclOCPARNlJ7mZzHoqsQL3md364ROuxojisypr6oWD1Sf0h+yLX9oTYrUk92bLTLUHqFPR+PvD+GERtGR9omsG72XQQZezbaJIQLJMLErBQSWBKVdohPB14kneJvCPUauNnnSfuHHaqkJHSjjeU8CxBf5RF+zLQpYCAygCVBTMpINCksxbJXBtA8tMwFiCHam7N/lA3ttfKpUuWELCVTpwQQWxYcKiro4SH4xj6FxW6MsodGbgjxipvm7zMs0xIrmMmZScvX6pE+7pndTy+Mc7YO+1WNOH1nHnR1J/2WpeBK2mocHkY8lJNFO2Ej65R2v6zmTaZyNMRLHca/p0jlZwlTU5R6l0rJUrYyLIpNou4yyoAgsCasD3nPCpHSLq55vZolpcmVhSkNQlQpU6ChHUb4DNk54xKSrIpZuXey1LOBBDbQShYeqV4x5fGvhCwkrdEnaSaLRZpjSkAISFpoSpLUUCSeeUKm24VuMjpDTks5b3VjEP4veHi46Qqr4s5lzFJOaSR+vXODj+A8uNIrApoyN7QKvvr8/OMhpHcloansq/uq+a/SOdy5yOcZGRP+5lGHoJJnvr/AHj8Yh2/3hyMeRkGhiKqbmrrC2vz+3mfvfARkZBQ7E+o6RBh2+w/+4Wj/P8A/wCaY8jIYSoZEnPp8Yr5/wDeUfwfyzoyMhc+hkexT+2H/wApZ/8AKk/zqhx7Af8Ai7F/lJjIyOXxNl2Ekz3enyjaV7qenpGRkaCezfdhHWH/AMlbP81f/wCxceRkTer/AMbHYOwIt397P+d/zg9ur3usexkS5v8AGj0MPbCYe4P30fGK69/dV0+MZGQteAxJ3/8A28zmPQRpcX94kf5qP5hGRketH4nnS+Z9EWL+zl/5af5TC49on/k7P/lI/nVGRkJ8G4/kFl2e4PrWO1s+PxEZGRH+9FK7FN7RP72f3f8AkuKWw6czHsZF6/xomXzYR3R74/eT6waWn3l/u/8AExkZAeAl8jLP7srkr+YwvNt/70rkP5RGRkHAdm+JQL90cz8IyMjIaRs//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a:spLocks noChangeArrowheads="1"/>
          </p:cNvSpPr>
          <p:nvPr/>
        </p:nvSpPr>
        <p:spPr bwMode="auto">
          <a:xfrm>
            <a:off x="304800" y="1143000"/>
            <a:ext cx="19050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i="1" dirty="0">
                <a:solidFill>
                  <a:srgbClr val="FFC000"/>
                </a:solidFill>
                <a:latin typeface="Arial" pitchFamily="34" charset="0"/>
                <a:cs typeface="Arial" pitchFamily="34" charset="0"/>
              </a:rPr>
              <a:t>Production</a:t>
            </a:r>
          </a:p>
        </p:txBody>
      </p:sp>
      <p:sp>
        <p:nvSpPr>
          <p:cNvPr id="15" name="Rectangle 14"/>
          <p:cNvSpPr/>
          <p:nvPr/>
        </p:nvSpPr>
        <p:spPr>
          <a:xfrm>
            <a:off x="304800" y="1897082"/>
            <a:ext cx="8534400" cy="4524315"/>
          </a:xfrm>
          <a:prstGeom prst="rect">
            <a:avLst/>
          </a:prstGeom>
        </p:spPr>
        <p:txBody>
          <a:bodyPr wrap="square">
            <a:spAutoFit/>
          </a:bodyPr>
          <a:lstStyle/>
          <a:p>
            <a:pPr>
              <a:lnSpc>
                <a:spcPct val="150000"/>
              </a:lnSpc>
              <a:spcBef>
                <a:spcPct val="20000"/>
              </a:spcBef>
              <a:buClr>
                <a:srgbClr val="FFC000"/>
              </a:buClr>
              <a:tabLst>
                <a:tab pos="0" algn="l"/>
                <a:tab pos="114300" algn="l"/>
              </a:tabLst>
            </a:pPr>
            <a:r>
              <a:rPr lang="en-US" sz="2400" dirty="0">
                <a:solidFill>
                  <a:srgbClr val="FFC000"/>
                </a:solidFill>
                <a:latin typeface="Arial" pitchFamily="34" charset="0"/>
                <a:cs typeface="Arial" pitchFamily="34" charset="0"/>
              </a:rPr>
              <a:t>Sugar cane </a:t>
            </a:r>
            <a:r>
              <a:rPr lang="en-US" sz="2400" dirty="0">
                <a:solidFill>
                  <a:schemeClr val="bg1"/>
                </a:solidFill>
                <a:latin typeface="Arial" pitchFamily="34" charset="0"/>
                <a:cs typeface="Arial" pitchFamily="34" charset="0"/>
              </a:rPr>
              <a:t>is either milled and the juice extracted with water or the sugar is extracted by diffusion. The juice is then clarified with lime and heated to kill enzymes. The resulting thin syrup is concentrated in a series of evaporators after which further water is removed by evaporation in vacuum containers. The resulting supersaturated solution is seeded with sugar crystals and the sugar crystallizes out, is separated from the fluid and dried.</a:t>
            </a:r>
          </a:p>
        </p:txBody>
      </p:sp>
    </p:spTree>
    <p:extLst>
      <p:ext uri="{BB962C8B-B14F-4D97-AF65-F5344CB8AC3E}">
        <p14:creationId xmlns:p14="http://schemas.microsoft.com/office/powerpoint/2010/main" val="3012497966"/>
      </p:ext>
    </p:extLst>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9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8" name="TextBox 7"/>
          <p:cNvSpPr txBox="1"/>
          <p:nvPr/>
        </p:nvSpPr>
        <p:spPr>
          <a:xfrm>
            <a:off x="4800600" y="304800"/>
            <a:ext cx="17526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Sugar</a:t>
            </a:r>
          </a:p>
        </p:txBody>
      </p:sp>
      <p:sp>
        <p:nvSpPr>
          <p:cNvPr id="5" name="AutoShape 2" descr="data:image/jpeg;base64,/9j/4AAQSkZJRgABAQAAAQABAAD/2wCEAAkGBxQTEhQUExQWFhUXGBsbGRgYGRwZGhsdHh8fGiEcHRwcHCggGRslHxogITEhJSkrLi4uGyEzODMsNyotLisBCgoKDg0OGxAQGywkICY0LCwsLDQsLCwsLCwsLCwsLCwsLCwsLCwsLCwsLCwsLCwsLCwsLCwsLCwsLCwsLCwsLP/AABEIAMEBBQMBIgACEQEDEQH/xAAcAAACAgMBAQAAAAAAAAAAAAAGBwQFAAIDAQj/xABGEAABAgMFBQUFBQUHBQADAAABAhEAAyEEBRIxQQZRYXGBEyKRobEHMsHR8BQjQlLhYnKCsvEzNENzkqLCFiQ10uIVs8P/xAAaAQADAQEBAQAAAAAAAAAAAAACAwQBAAUG/8QAKhEAAgICAgEEAQQCAwAAAAAAAAECEQMhEjFBBCIyUWETQnGRM7EFgdH/2gAMAwEAAhEDEQA/AALbFgkhy4wtyyPXLziPsVsv9peZMcSxQNTEflFt7QrGUAO3eZiC4IfTx1+MFOx1gTLskoAiqcR61iTPkcYa7ZbjgnO2cBs/ZpSXEtNN9fWA/a29QB2aactBBRtVegQOQy+t8KyfNVNmPUqUWA4mgEJ9NjcnchufJxjS7ZY7MXP9pnDF/ZpIK+IzYc2zh1XPLKUJwSBgAZAfAkDgGcvvJD7zFBsdcgkS0hWeajx+UEv2vV6A9PCOy57deBHFJV58neZasTgoKVaBJxB+NA3nAjtXb+ylrxApUnQ8Q4rrmIJp16pIL+9p9fCFNtvblTVlLuw73Qn4aR2KMZMGq2gRWskknMlzD82FuyVIs1nROQkrVLfvAEJBdZBxZF9WfKEpctlJnSyQ4CkkjexFIdNkEy0T3A00FEgM0V5J10Zix9thNY7DIRMVMSlIUUt3XYB9HdjllSkR7yVgJUMmZ3f65fq0iXKmSwolLuGSBlzip2mtgk2SapTUAI5jvfDziJp5PkNUqeigu+9BPtcyUAVdmlyXokuCw4sCTF/e11SlJQ7JPvDqCk67qQqvZ9bT2kwEuVHEeOpMNi32QLlOSSBQcAa/ONmuD4oaqkkxX2m7vs1slgMBiSQTqCaOfrKHDY2kIQlUxVSVKIYBajUlt24QtNsZJMmXMYvKVhURudx8PGJllvVUwnvOUEtXTePDzg8M7VGTx2wh21kSrQmWqQwmy1hQWe6BoR4E9UiJVyLKwuXMU60kgn8zaj60ipM7ExGTNyckseL4ukWOz1qTKKiSAtqEqZs00GppDJqzvigV9pFjXJMqfhISDgW40OR5OPOINzzyMLJxPkNCDuhj3oU2qzqlTKomApJdyOLnXIg7xAVspZjZ1zLNOYdlULdipBywajExyqMJD6wcZLwZylHtHG/LoUlXboSU4KTUUxBG9gdDWmjwYXPYnQkqV3CkM/HcSekVKrzQHQiWhKSKJCQw6M0RLVfLBEt2ToNzaNA5GruglCTBT2qbOLlTRaEpJkqABUNDo+4HfATZDWHhLnFctSJoC5S0sQdQfryhSX1cirJaDLLlBDy1fmT8xkYKE040KnBxmpHORiSQtP4ddIMBbUzpYmJOGZLLsDp+KvDOA9NqZhmBpvjrdFvMlZOYOkBkhatdobGTGZdVpxIBj212lclaVIPdJYjTnA7cFvAJSkunTkdPhBFawFy21aETjyVDYhBaZcu2ScKqHMK3HeIGrOtcpZs88Z0G5Q3iOWzl+YFGWvNJaCy8bvl2uUxoRVKhmkxFfGVMx6AK89iu1xTZMxKVD8xCQrhz4xrcl7rlL7OYC+RB+HDiIs5VumSJhkzxwyoob/rKPLysYIxUUjfqnru4xZzUkoi65XZpfuzWNYmSpuDHmwd23tkYyJV22W0BA7MBSTUYlAH9RxjIbwa8CuTXkie02wKEqXM/D2gB5kKIVwdi/FtYIWSmQgILlMpICSzsAMuNHb0it9pluPZiS3dUyn4pfLqfKI4twEsKJqEgvxaNySqkdjjcbADbC9O0UADxMXfs72ZUSLTMDD/DBG+mL5c33GBu6bB9qtZBUlMsKKpi1Fkplg5kkjgOsPqy3UUy0mWsKQRRgnCRwIGTQc1KMOMBLlylyZXqlhAo3LL+vjFXeKwODinTfwi9tiGSQoBxqPjugB2hvJsZKvmaRBGL5cZIOJAvi+ShKmOtOJjvsRsyi0SlTJ7/AHmIJ0rkVca0gDt9vVMUHyGXzhnXBtZJlWWzyUy1TZ+EAS0ak1zYmubAHXKKcmKUMfs7ChNM22e2LmSDMmKCVdmpODeplJLgb2p1MHt1STJlpSGf8TVrxPCIFlE4p7SfLVjVXBLSSJYyZ3JKt6ug4yvtqFthOE5ZAdKEpJG7OF5nNxpBwq9loq8E7m4jj9ZQsvalealIEkN35ndY1Kc8t7gDrBdet4pEs1ZCTTQqO88X0+ULdd4ptFvlY69mpSyKM9CB0wp84z09222FKO1RFRc6rFPkVrMR3nyCsyOgPlDTuiSqYjBizS7fmKdBugT25tgmSELKQFSlpWkjVJoUnofKCG4rUuZLThUcT90jQN8nh1c1fbNlcVXRGt1mxpmycytJbPNqPu/SBLYax9rMUkqY1Sx4Alz/AKUj+KGJabFMQpMxSS+/CWbfwLvWFtesiZZ7yICsAtCwsKTRjixE8GLluIglDjJ/kHna0Hez9iXMlrASSly5G8BwK6uM+BEV20VnVJSicoFICsKkni7Ebw4gkk9mhsZJlJHuklgG3OxL1JO+N71VZ7RJXKCQErSQ7ZUZKgBuod8Fd9nKbTtIhXVPxoqcxlpFPtjdazK7RI+9luoAZqT+INrk4b4xZbJFSE4FYe1S6S3eDpoSDqMiN76RezFpZ5jqLVVR+lKQFpVyYUpNy9qFfYVmZKExFU5K/ZOYJ518Ij3slSpTp95NRzGY5t8IIJNkRY7SpCayLWCnCrJEwOUhxoSaZM53CKWXUFCtSO9uOT8sn4CHKpIZGXaZ32cvntUAauG60I5FhyMW97Xci0Sgkjik5lKvlvG6F3ZrQbPaDolRLjcdR4wzLqm9pLxIPeSBiGik6K5jI9ITOHF2jLtUxR3pIXLmlMwMoUI0HLhxjiQ+UM7bXZhVpl9pKQVLSHSwfEnPCW/ENP1hc2FWZNGpxfdXKHRlaE9aNrltJRMA3w37imJXICV4QCokKbvZVA3iFVOkBYdL4hUF9YNdjbzUJaA5xGpOtS7PoOG+Mml2YnLoj7eXQZJTaZQXhyW6FJbcqoruLfCJ+yO0rslR+UFlvmtiSCCPIgjLjrC4vq5FWdRnSh9yVEKSP8JX/ofKJc0IyX5GxvyMa9Lul2uXhPvZpUMwfrSA6RaZlmmdjOS5rn7qhvBaJWy99lwkmum4wUXzdEu2SmNFCqVDNJ+tIji60zXooLRKnKYyVd0jLEwHJ2eMiHZJirO8qfRSWANGI3jLOMipSnXaB5fgq9vbSozEkTBNlhKWIASa1q2Z0OtIHdoL1aWEJOYHpF5eEh7OWFW+P6QFSLKZ9oEt6OxI0SMz4ZcSBFrgm034FSlwjxXkJdi7OZclS8lTTT91PzL+Ajjfu0E2XMCJM2YgJ94IWpIJNWIBY/rBPZJKQAwZKaAaADSFteT9rMf8yvWFwfObY+UVDGolt/1baSRjnrUAQWLaaZa6nOKy9LwMx655/KK9WcbNQw/grTI77o5ND+9nmy6bJIQpaR28xDrLOsPXCPygCnEwt/ZTs4LVawtYeXJZTH8Sz7o5Bio8hvj6QstlTLBIGdSYHLvQEPbspk2ijBJG5wSOtM4Hb/QGMxg/406LSNDx3KzBprBnbiKAjoPWFztneQlLWOD6bojnFpqijG7Abbi+FAFCVZFn4b+cD2x4eedThOsR7Ra+07TF+UtzGUabNzcNoQ5YFx5P+nWKoY0oNAym1lixwXjd0udZMIAxqSpKgNTmkjdujNgJol2dClqZ0gMPeJ1zYsBnkXppXe6pqlJZObPp+EH9fGKFVuwFQdLBRAKchV/TzxRNGbSaRXKHJpMaEyZLWlKsKS5b9obq51HrAJ7QLtxShNS+KQoTBvYEE11o55+Ui67XMmkZJB/Nr0BDB4uLXJmBwvCtnSpLM/IuRycaxnJt2A8ajoH5N4mYpMtmCQzak519OkFVku0kJZqjLVh65+cB+zFlHbKxEnsaKFUkq/DUZO78ngllzZUpSFYO8lPcOTd4EM2dakEh6E5Aw1bQErTqJT3ilVntAP4VgjhRjQ8h4Rdy1Y00GYzjlf1vk2uSpSUKC5Pfw5lg78SWBHxyB12WwKPaLI7FHexPRgMnyY+ldIDJC5IYpVF3poi7TXEuZZioMcRp+zMSaHq3meEAV3TCaGiw4IObjMc6Q8ptolFL4ZaZamNVliMxln5wq9vrqlSp6Z8gjs1kBYQQoJLUU43ga6tmTD4UtWLjkt9AZfFlC3oxBf5fLoIudhL67M95yUkDDk70bx+MbT5eEoK0ghQapoRR3YOxiqvayqslpStL4JgStJ0UhVUnqMxvChDJLQc67Q9LudQGJam/CEkoAG4YWPj5ZQvPaZsmkY7XJJd3moOumMeHe31ObuS7NXuJiEh6xeW1CZiCCHcVG/fHnPPJSrwCoUfPCJpFRFrszbyJjGlco4bRXUbLaFS/w+8g70nLm2URLAppqSKOWi1+6J3kbSbSFJSQcgyubn4RvYUY1LQagio36EcdIprntK1BdScIBL1GYTrzicLQAcTMd4p4jwyiGbtUP46A+97EbHOYE9isnAdUHMpPDdBPs3fylHs373rE+97Ai1SVIXXENMwRkocRC/kWefZZ3Zq99KSZS9FAfpmN3AvHY+OXb78iJWkN60IlzPekqWRRzh8njyA+7trThab3FDzGmUZFPCH0v6FJS+wjvTZaSoDs19kFimIlYJ61FeeekKy6rrVLtU+UQEzEsDWgSzkvuND4Q21iRa5eGa+KWHTVjQZuGHQiBNd1y/8A8gTMmYUzZKe8SACQWZ9KNnFPJNUxdyTs4zFAIABemfwhcX3KwzV7iSR1hvbQbLCV35BJSB7hIILjNBA8jCdv2045pGgpCMWJxm34KJ51KH5IEs1jrPl1Ya5RzQmLW7rCqdMShIclkgDUxROSjsTCN6Gr7HbOJVnCgKrWp+jD0HnDSRbHoWgHuuyIsdnRKeoqtW4muXnyaJUq9UKlmYmY4SWxBJodzHM6aCpiWOZSbpmSxhHeM9LFOIBTR8/7c38J9oXgLygcII/EEhnHAlyODQU7d7WK7MSpToM1KioqbHgyYAPhBqMyS2jwsFZCGwje2HCNHsqzEhX7pPlEVMtSQmY1MRAPFLEjwUPGCizgJkFJDFYUahnyZjr+sVdrszWKWrfMJ/4/8YYpUHlxav6Vjo2Ls6Ey0doU4lBy6hlw1J1gP2vu1Mi0KUkqMiet6hsK82zqDo7RN2X+/CKsgAJSkFqUAdtBu4GLzafZ5ExE6UlIC0g4SB+IBxXifWI3JRlVDoxvbZX3Kr8KqgUfxEGC53aSwse/7qtS4yU3EQvLitoXKQo60VwUnP4NyMGt0KcpBLAnPjkPWAa4yoKfuVlXe9nMmYqehnVLwL3OAShTciUkn8qREOVeONJJLlKyFcjT5/6YKLZYxMEyWp+9iBO7R+YIfpC7umyL7ZchRMsA4DvJYVrkkkPvZUOhvbAjRd2W09lMBOb4Xyd6VGoqDRqAxWXZbuyVNsxS6UklCDkUk90HKgqnkmCv/o+zrkTMalImJAKSVnTMcyzQFbZEy5si1BWIKT2c0kMQXAckZvhByd3zd4c1fR05Rlv+wuunCtZMw41qqCoPX8oH4eA4RLvGxS1JwqQkpNKgDM+nxgTsFoNC+uY0IyPWCmVNK3xB3FQa1zp1L9Yj5LpjnHygVtdxqVPRLS4BSE8SEhnOhIAAbgIt7w2QnT7AZKkpM2S5klJfukgmWpxSveSXORGWd/ZETEALICqli1S1OhIr5x3lbRzUzKSkiW7ArUQTvLAGgPlFkZ3FEeRyukKvZO2rlqXLWClcsspJoQ1KiGNdl5LnJdJCE5EkOX3tkAYoPabcykLF5SpeFsInBJCkrSWAWDQ7hUbsmr5sneycQcjAsV5HXmIlzYk3aDjK0ddt9n5k+WagrSSUHDhL6poWY/KFYJWEDF3SDlrQ69Y+gZ9SQWY6+WKFb7Sdn1S1GekUJZY3H83I+vOOwTafFmtJok7LW1AngzC0tSS+ZzTSgzZTHpFkVhg5Ffr1gGuVZUlABapSfIj1MF1l+zuEsknUkOH3EkMM9YzJB3obGaS2SLlviqpaj7qm6aHwi3tCUrKStu6oKB0B+RyO8EwE7UWfsJ/aSqJIqBkP0rFzclpTPT94X3A5eGpibJi4y5I3TIO0d2YZgVJlTZspTkYElZQdUKwjSjE5g6sY9gpQgIoKctY9hyzKt/7FcWQLBaCJiwNUqA+ukRb0tykTLMsYWKVJLhwQ6gQxBGiY8sk1pxH7w6kfqYrtprQn7NJY96XNW41Y4VeGcXyVbFtK1Z7f99BMlXZrVLLElCQMCgaMHqg5GjZQsFrJJJzJcxcX5bsTjf6AvFbd9jVOmJlpzUW5DUweP42yfMlz4xLe5bhmT8HZpKlHP8qQ7Bzv15Q2th9mk2ZJWrCpQLOPQE79/GON0SJVnlplJUkKZmxB+u/4xbhYQl3oBHj5vWOctdeP/S5YuMaKPbO9MCFVqX6/WUWN32RNmso+0FggFagHxFxWgDlWmWcBloSu226VIl/mC1HQBJBqN2XMsNYm7bz5dnmCzyySod+apSiSVGtXO5qctwh/pMFQt9sTlnvigM2inBcxSyTiU9HyGg6CON0XeZy0y05qUA+4anoKxwt1pKy3hDE9l+z2ILmrJQXCAGfOp5HLzi90kZF1tka87ATLRLILHAlIArqKePnELanZzs7AhSVkhKEqIIapYuGoxeGRelwiWD2cwmYioSsULNQFnxZ+UB18Wwqu6fLKv8FJSCcgACwfcwH8QgFVoPJk5JuJx9nc/wC4Qc2pyr6Z+MMi95bTifzAHlp8IU/s2n/clO4qA5sSPMw3bzUmYZakkMpLg7x9esT5lUn/ANGwlqP8Cgtc9NltdolrUEIWe0Qas5z5DMQSXTeaVJS01BDNQkt4CKX2qXQSBNA9135Go6AhXiICrPYzhBS4caRrjGUbbGKUuVVoedlthUcQIVvqK9M44Xld8tahO3BljIkaP4s+5t0KG77bOlqH3im3EuPOGlYMakhaFfdqSksakOC+uhAH8UCk4vuwZqthXYrYundSkU96qvAeNTFLtvdAtVmtCezCZmF0qSCkFQ7wcENoBiD6u2UW91kKlNqksOI37z+saX5bTKRLWAFAuFBWTM/1zEPVLomjblSE3sxeaVDBV0+mnhDRub7xgEtkN7nf9c4UN6SOwt5I9yY6k8HzTTQGnJoPbgvdRl4JagFEs+oSHJI40bqMoXlx+7XkoUnw/KDxNklpWMSnIYqSDQjeeOcVO1cpODHKxMg95KkkNiYEvkRllxjvZL0RKlhIUkKz7ykgvvLmp4mOlvvBS0lKkcKhwoasWbfrHLLGOhcYz5Jgxar+K7MqzLAKFA1LktqPB/PhCzue2qkTFSlVwqLfW45wb3tZMBoe6XY/DjAJtTZDLmJmAMFN46eXoYdGpIfkgorkhybMWsTkM7lOXENk3TKCC3XImbLKJrd4MxI93KvzhXbB38mXLqpKSpTYlaaM/F28IZ1zSStBxFnyLknzy39YSsSTtk0ptPQm702WnWO1/Zj/AGcw40LzBSMw+8OxGeW+DOw2CVKSlMuYkLGZwGYHpoFJA8fGC3aDZpFolFOIpW7pVuPFmzyJzYwGXVJVLKpawykkg8xTwOcHKQeOKntlje+zybVKUuUAFIyABAJbJiSHL6deC2GKQoKS+AnI/hOqT8Ia1lW9mngHPAc2asL612tH2iaJgxjNSd7gV5l3ffC5boKuNklG1gAA7PE28t5AGMjrddwSFgmZ3a0AUadXqYyEt4k6OuR5KDqQoU7r9enEARAvyx4rPNmAUQpLjgrEH8R5wQ2W4bSJQWEKDAYSA575DZVdzkN8RLVa0Jk22TOBSpQGF/zpVlSgL+hEenJaAn+BQzpmIkmGD7OtnU4ftE3WiUuz6/B23MYDLtuxU+eJSRma8naHhdt1JliWkDuywwfN98Q/8hnWOHBdv/QHp8dycmZLsiCAlUtAJDsE0HWB/aNfYJ+7JY+8glxzTugpnqCXJLfpkIWG216EnC9THlemxuckvstnLR5szei5fazJZZcxXvasgEhjuKlOf3RFDb7YVzFrUoqJJJJqS5ziyUgSpaQC/wB3iUxyUQ7dMukD2+PoMdeCWa4ne7iozkBIdRLAcSKNxh9bJSzZZQCly0kZhKCvvHM4ioOatl4wmNkZJ+0Ym9xJY8Vd30J8IYJtBKczVQJPKAyMKGLmGNssAM5FsC8VMJwqZKxwll2UOB0hY+0CUlMmcoKL9oEhssJLjm4BLcoI7DbSimNx3u6aVACh4kNyMD3tLk9rapUmSruz1JJGgZKe9/uUSN6YGG5bAyReNNfZX+z2QoPvxJUBzFPIQ6rDKKpUsEYcCQl9KfKBK4rnTKteFI92SgtuLqSPAMOkGE9ExS0qM1paWdISxVwJfLp4ZwuS/U932Yp0lFeCv2guRM+UpBKVOCk4SCzjP+F3hPXVYzgYiqSx5inqId023ysTMUkFkqIeuWeYFcoorLdMkTpyOzSQVFYP73eccHcboTmkox0PxuS+QrrTY+EGOxdq+7VLP4UkjkO8R/tP+qCudsvZlf4bcidesQrPcaLMsrl4idyqhgQWHNonj6hKVMbKpoiqtipc4BJqDpuoAPKOl63gqawUKJBYZAvrn08YFpk5SJ6pZNJZKAr9lI7iuqCkwU2ST2oQ2ZegqRxG9mblHpJAwUY1Ji321sboxAVQX390sD5sY22HvVgZYAxtRW4alt9WflBlf2z4ImBQPeSoNk9GpypzaFFYZypM18lJLHpQj1g2uUQMjX6lrpjTZso3l2pSfdURWrZb6jXrHGzrCrKLQ/dxBJO5w4PAPSNFriWrOvZOn2oTEsoAK3gUPMfhPEUrlA3tBZO1kKS3eQaeo9T/AKhFmVRzcHPI0Jzpr4ZwcPaxkWnpgBc84BYQr3SR4uDTc7ND32avjHLBeoavDf8ACENfNl7KaQKB3EFux1+4SATQ0MOybVk3DbQ8k2gHrFFf1kc9oB3gO9xHzH1pHlgtbpGu6LCYcQ4iIrdhx0wSkWg9nNDsO6SOvpC12ms8yXaPtDfdLZOIEFiAzEAunLUVhl3pIKFMgd1YyHCvwfxgetIQpCpcwOhdFcHyPBj9UhuKf2NnDmtfyQLEZcxAxqLigFcukZFEtKrOtUpZqlmV+ZOh+tQYyAcZJ1Qoek7a8sWlzFMfe7MhIL71DLkCaCBDau+7PaUfeSyhRoFTJa0NXRfuEvXC9X4xc3xaJqVmUlTqcVBws9G/aYEF6ExY3zZT9lxFRBwh0kJWkvmDiTUeBi121slpR2hObHyTLtU5BZExyAS2lKPrV8jnDLs1gtCfdtCZo/KpOE+IJB8BAJct1A3rLKgezw4mcu4BGFVdCnqwMNmQsIJIAZgG3NuhGX9NzqVbC2lYIbQ20DEnJSfeBzFKeIL9YWt2SftVtANUJLnkM/E0gq9rNu7OcCk94oamoJLHmGPONfZVYgiXMmEArmDDLcOBoVdBiPSFQwrCnJedIdDJy78bIt+SgozGA70wJYfspA9fWKCz3dLI7z5pGe9+EX16zQCzHD20xQ1pQgNyYc4rZiaOzd+gPBL/ABAfjFcNROu2TrBZpaFpwhqOTXT+sXyVummn16xSJPeSKAhOrh2+MHWxt0ItCsCySlnIyem/n6Qsq5RjHkCVsmM54ct1ecTLis4XaBPPewJCUg1IKkh2DVNB/qMe7R2Hs1TEZhJIfexIjtsyvDjSaF8yC3F65M308alehfqpJxTRci3BJmqSXmnCBRizlXQgOfCLKfeZmKJJyoOG89SHgWvSfhmMMyCKc3idOtKZQrnQgc2NeETTXFKETMUY1zkTptpfxiRdN7S1TuzDlaU4nAdhkAedTXceJhdX7tOQRLlEGYXroktu3xZexxeNFpUpTzCtGIvVmLebtlrBL074NsDJnTdIa6U4gCMiARyOXk0R5kgHM9Y2soIyNcnB0GQI3sfIx5OWNaPkWavEHL65xJl9L+5AwyeAOt92gWpK1t2RQcfEo7g64FIA/c5Rb3btOgAIkykkDuJURmWxMBpwVwJA36bUyMctTig7xHAe9lpgKi3ARXWSQhCFB6qwkSxSqS9VFymuQG+LcWX2L+jJxcnQQqTOm/2kyXNQokgYDLWkaBKsRCv4gOuUIzbu6/s1tWnMLAWk8C49UmHfZ7SialKlS0qoBmoYdMIIIIYg+EA/tZsCJtnROlpZUlTLJocKqZ/i72Fjx3u7ccvdsFppAxsrPK5U2QapUhQbkDMAH8Sf9xgas97T5CikLJCS2FVRSnMDkY73RbOzUlWQ116twzjntNIwzyoAMsBQao8eTQyC9zTOzdKSLiwbTKUpCZiQAVAKUDkCWJY7oL9obsNnmoSFFSVDumj8cuYhYSswWy038IcN2gW67pKiSZkugOau6WNNSUh+aoGUV2huOfGSbAS/LD2gDe8HHx+EDVgtBQqHZM2TSk4pk1KAGzUFFW8u7DKjDM1pCr20uT7PPVhUFIPeSpOSknIj63waSao7Pki5coh/shfTpYsSN+unnBrKngEEZN5fP5GETs7eKk5Go9Iat1Xg8tIxOWFdT/X1iPJCmct7Lq3yQXGigWI0fd0Prvhe2x0zFIVmM93MQc2a1haWPTgflA7tXd5I7ZI7yKLG9O/p6E7hAobjnT2D1pkImBPaoC8L4XJDcOMZGsmelqh4yGKbRQ8UG7oK5tvK5hJqTXm/0PGLxd8PZ1ylAklLgk/tDLk7wJyC4B1Dp8/jSJyZ7JCgHwqr+6ru/EeMVUQSgRLuOC1oUdXB9Q/UDzgsvKawcH63wEW2cUlKxmkgjWo/pF5el4Ay8QyqPAt8POPP9bDSkdFboXG3E8zrRLlgkqJOZfMgDpn5wzdlrtCJaB+FIb+AVUeaiG6GFns3Y1Wu8SoUSlTk7gKD0foYcSklFmmFIYlJCd+TD1EHkTqON/WxfKk68i3vZyqUhTAkVOfve965cuQ1s9zLVLlTMkLmrSz1ZNCeTIVXenx63zZgJp3gjWlQHgn2gsH2e77EoDvhn4lQKy+T/i8Ytk6dGKVLQMmS0zJk4qPUtx6jzrB9sXb5UorUs1pXRI15QKCzPJQ1XmNz7iT0qdYt02ZUuQtK5Z7ykHEdzlgXy3nkIXNb0URqWOmctomWtaxqXpA9bLyly7ZOCVKCCtGA6Eq05mvgIt7YlwSEkUzBrmOjQtNrJ6u0CH7o71NSaP5dKx2NW6Az6gHV43iO1cCqQAOGv9OhgY2nvKaE0UwLuRn4xFsN9doe+wWc9AeI4nNo82imBSEp1KhSD4VKxP6lxoHrOohQUCxBBB3EVeD72QXghE+dKVhBmhBSSWqkkFI3khbt+yWigue4FTCCR3AfEjQctY1vsKs9rTNl0KShQIyCgx+VIY/cqB4NK0fRUiaFd2tN2R4fW+Mno7od08Tq+lfXllA3cF+InyJcxJAMxgRUhK2dSHYOQH5tBBLu4oTjCyosQoKy3hQOaaE05dJ9vVHdESajulNVEVFM2zBPLLnC3n22ZLnKQFEYVUORNRhJ3gipHGGvNlhiNNGplTPd+sLzbq7QmaiegMFhlA/mRXTeDTgOEK/T4y/kr9PNN0yfdVrKsSXAVRQyY6vQx5fJK0LRMDpWggkaFmq3jzHhEsFk7suYC4BHDV+oYmCG8JUtilJwlVQ/undX8BzH00M0NlxuhEyrOQVI1BI8KR3vSQVWcKwt2RCSeCnbrTwSYa+z9ypmlaFypYUk98lHfL1zBy65cxE+27BpCJstLqlTUFJSfeQc0rSXYsdDvNY5ZUp0S5FpxERZ1UG8Q2fZrPOCYlPvKZXBNML+g6QrFWFUmeuQtsaVFJ3ONeREML2e2js1lD1IIP8AMB4gw3IDF3Av7bd9mlkTLQVTlqdnKuDgJDJADtppnHDamwyrZZSuXLKVygSzBLoHdU2GhwsFciYn3rZ8QGIPhOIa5Z04iNbum4EKavZqxB9UKoQd7gpH8UBzoaoRcPyJSWkypwGoPkYNtnbwL4XocopdubAmTagpFUKqnlp4O3SI93WsJUljXOCyLkrF43TaY3bImoVvz57+vrSLddmKhiAqBXiIGrgt4KATkc+B+vqsFF0XsMKsSMLUqW/TxiR10G20Lq+7p+zzSmiUGqHdm3cxl4RkNO02qStsclKmdi7DjoYyHqKrs5epktULCxTjUPuPwPwifZO93VUCwQDoCKeGR6RXWNJCwGoc66EUHpF1JsbeLj1/rFCGNqinnSwT3nZqsAS+ucUu0V5GXZwkGqgPFgk+aSYKryk94KahFRWhGj6uK9eEUlmuXt7RKQWwy5pUQSzpSMTZb1dawucFL5fyKk32gn9mezvYWXEtJxzKrpkM28GfrF9tDaGlunIsB4v8I9kTMamDVoxpTrzz4xui2omL7NlFMouRhUO+2EAOBn3i+VOTqglOdk8k0LmyoSuYpcyhWpRSlX5T3X01BEFO2t7InolSJIUopGIgJOiW8g8E/wD00icsKWgBkgMACWHebHhCmfQGOarD2JKEJSpNR+VQxUIJYg+vhDZONmc/wC+yqQZaFNktRG8kISHPSC6ZKUlLjvb0nI8MmJ+no8Udou5ci2y1BJEuYQ43d1nLUfFhHhBROlsc2fWocud3XxjtGtgvetkSRiQO6QRT8JoWPg4P6wlttZJTaWIbug9C5h+2iWU4sQZCgxLuCNWA1ByGbEVNYSe3NjWq1hBDEJAPBs6+J8YzGuMhk5OeOgQgp2J2ZXa5jkkJDV4cPQQMrQxMPD2cykyTJkpGIkPMUcipsk8AwG6pOrw6b1oTjg7suU7O2eUhP3ZYMAO8eBY5kF+PWBPa25E2lJTJllCkjEUqUwJALEJUlKg9RkKkQa+0C9lypITLqpZatWHpVjFHsfa12wLkzSv7sBcteqdCxNRuZ2O7etOXGxyurFvsHa1yrbKlkrCFqIKQSwJHvNlRqnc8P6QphqzfVRpCHv7/ALO3rJzQJrFmcrStKSBp7w8DFt7Otv1yms9oJXJSlkK1lgUZh7yPMRzX7kDJW6G72JSXAqxbQChyypV24vyrL+sZXKWklJW2JAHe7yaj5OdCqJ1ltcuajEghctQcFJeh45v+ojWamgGgL5eLj6ELk0zo2mBtylSpeFVACQHLd3MVHDc/SLW12sKCRgGJiFKA7qm03u7jTOI1x2R8BJ6BnA0zyHygwkXejCciDWteByIFeW+BTRW8iTtgTcF4mVPwl2Umg5VABOYzbw0DH0u1BSUkZEQO3/ciCoLRSYnvDC430INCCxFGOcb3Za+4xyd4j9RqVo1uM9oUvtbk9neAmgAFaQTxUks/hhiLs1NwzsWL3gD1FXgi9s1mxJkTNQSk9R/8ecA92T2SkjMfCLYybwpiFGptDyopKVjVj9b6xRS1GXPUlVQsluSq0/dJI5gRI2StvaycI0qOR06F/COt+SO6FaJOmg0LcCX6ndGx2jYvjKgH24sBXJcjvyjX93Ly+EAElZBB3Q4bcQpTLAKVjvA7lBj4Fw/AwqLxsKpM1ctWaCx5aHrTxhuN6o7KtqQV3DepJAzSR7rs53ctekM+4JP+Ivvr/wBqQwoB6wmLhkKx40juy2UeGg6vXoYbOzFv7o35N4fKJstR0jqbVhsmcGDh49iulTyA0exJ+tI7ghY3OCvAlION8uOfx8oN7BcUxQUJpwMTSj65B6sYqdiRLFnk2pKXVNABrkoMlQGoOIH6FSoEqDqCko7zkV72TFno/jHpzbi2kDLLa0QbRcEtaVjERVwzAeZozQI33cqrOoTULKkAgqAzSNflXOu4wx13fhkzSn3lA4XyAYb61INdxELixLtC5kyXMAHvOGZNX7rOGzZwC0LdvsFTbDCxDAlw1Wrqf0jayqR26sKRiwgqLO9SAXNKV8TugZuK+ApAR3nlpIL6MWAJ/M0XWzU4TZk0igTgKlH3QolQA3YmA8RCsbblRktBXJtKx1qBXU7/AIRuV4wFKTUbiz89+scRNfIjpXhUtnTP1jebLp8vrOKnERZVbcW5Umz9uhOJKPe/Y3KO9Ls+4VeJt1WlM2WiYhjLmJCh0056Hl1iShIUCFAEEMXy1HUQtPZzfiZU2dYFd1KJijLc1SlycL5nSvzgQ0g/t9nQQSwUoZE5jlTd8eMKza2y4rSKVUgV4B07n/DX4Q3bQtJBNDTx9Whd32ypxUdEgCjHMmoIDGtByhc5UhuFXIUlksnaTkI3qryFT5CHjsmhHblQS2BKi27Qf7YB7ouBBtiUy3xHMZhLnTWHOi50S7OtCQHKVYlHNzXPcKDkBDFLkg51DX2LfaK2mdaiNEpJ5aN5PFnsjaxKUxYY6P8Aujf4RSzpBGNQIxKIA5aDwBrxjlOJSlKQGw5qc1dmplQpf+IwytUE6apFB7Ykj7ShYPvSyOiVFv5j4QF2BNHgo9qC/vLMjUWdJPVSv/V+sVt03UtUsKAHKAm+MAMMbmXWwVvVKtCUpUUpU4IBYEtRxkTRoJfaHfFplypZTMIlKVhmAAOrVnZ6gGAiwJVKmpJBBSoFjwrDF2rs3a2FYZ3BUmuqQ49G6xI5VNFsoKto82TvHtMCUjETqMgBWvDTrBVKtS5SvvayiWKwSky8WVAGKQ4c6CpdjAx7G7F/2y5qveKsI3hIr4Fx9CDC8pHaEIqAXBUCxHI6H5GGS9uyJ7dHS9rl7KWZqVL7tS3eKhyY4t0USThWoBs9MqjFTeK+cW9jvK1SZaJUySJyEsjtULBURklSkkDCWqQMWRiPelmDhersW1o4PkRC88VKFo3G3F0wU9oNk7WxLOZSAocMP/yPOE9YpmEkQ/bSkKlKQqr+YIr6ecIS8rOZUxST+FRHNi0b6OVwcWMyaqQc+z+9wmcEE/0OfgWPjDMtNnCkFJyII6aeRj59sM9SZgUiihU8B9aQ9dlb1Fps8uZ+JsK/3ks/iGP8UUOPFiW72DNpUUhjmheE/wAWXi3++BXbaTiMu0GoIEpepLAlKuqf5YYu0FiGIhqLDEc6pV4jD00gQvGydtZ5qRnhxAaunvPyoQ/7QgkO1KAO7KWtKCuUr8RY8dIKrgtpRMKCagt+vxhclRSQoZhgfh5U6QS2S34sE0Goorp+lOkKzQvZkHqhuWe0OM6+vGPYH7tvEFAc/X16xkQuIRU+zxBlWdAnEJluua5LMkhISHejklXFoZF12pc6ScCTLQSWWqqiN4GjtSFLszPTOkyDMGLsVhJGhAcAHeGUDzSIYMjag9kUs7uH5R6bW7J3BvoIJNmJSSibMUxrUuajjEO9LvTLl4lLmPUHvkUEabIXg5KT+LLmPj8om7aKCZAoC6tdKfKBkqVgU1KhYBKJCrSoKLrUFuWyJLuw953c7jHH2UXmqbb59Th7MqSkqLAhSUlTOA7ZlnyGTxXbZWky5ZUihJwnVnq/inzip9mt/IsdrSZgSETO4uYc0JL5bnVhc7gd8Fij3I7J9H0QjFmM+o+ceJejq0y0Bzpw+XSOEuaWoGyzzPJ/N47Ys2Af4/VYYJNZ84S0rUrIJJ8A9IW9wXTZ5lrnzVf2qVIKV4yl9CQN57uZ/EBvdj2uSFoUggVBBO4Gnjy4wirVb12aaiaUkpExcqYl8+6gqTzDhQ4iFSg70PxNU7HDeCJsqWVJEtdGAWSA9M1JSryTABbe2lJVNtRT2iySyCcIYAAB8h3dIIbpvYzJQKZmOWplJetBmOB/ZORga2+tqpxk2eSkqmTSyEpBNC1eTfVDClFvQxPgwi9lVnUqXMta3U6ymW9WSKKbdWnQwx5sx5bAF1Bv6vkIqdnrkFlskizO6kJzA7uI1J889erRdIsaQ1AVZPSvWNtt6Fyae2Li8pLTUylykImqaoDBhqFBnJyLmgApWsO0WBaQ2acWFyGIp3X6UfItSGXedhC0ENXR3cHnm0L633uPs87EpkiWpXHugnVjnRtHyEMU5eQovyKTba39tbJhHuoCZaRuCR/7OesFOzkppMviAemUL5JKiVHMkk8zWGdc0pkSx+wPOvygPUv2lHpF7i3k2FKqKQDWjiO9+ThKs6ickpNPAAdcon2CUW4DXnoPXoYrdtpBVZJraJfmAU/BzEPckVtkb2NXpiTNkE1BcDRlU9YMBaFdooMMTs2v6QmfZ1en2e8JRfuqOA9cvOHFeiVJtiqBqKBrqKa0qDWLZog/cy5JKsvdTQc6Anm8VltyKS1XZt49a6xOICQd2AcCc3ypu6nlEa0yHQCO8QQ7PUu3ByOPCCcVxEJ7KScWY74We3tjAnzAPxd9J8vh5wy5iAZb6iA72hWbFKlTU5pdKvn6DrEfp/bIslTiAd3qAEH3srvHDPmWc+7NTiQ/5k1pzS/+kQu5ZIUQaPWLG7L0MqdKmoqpCwfAgseBy5Ra0+QnXGh5XtJxpAFFOyeefU0frwgetNwJ+ziZLV94FqSQmmIu4UAfw4SKUbKsXN+29GBExBBTMwkAkJwn3kkHLECMjmDwjhZbGqaEqK+zqmubHKlWAq1Xq2+C58QYScehJW+xTETZiFJYgkfI/GI932koNcjDK9qGz4lTJcxK8XaBiSz4k0qzDKmX4YWFvlFCq6wUfcjHKnYc3ReOFLHLR4yBm67WClicvSPImePY60zts3efZTQg1StwsfEcRBzYpmYz71G1ByI4EV8YCNirkM9U2ZVpaFEH9tnHNviIMblKmAfClqDMgu5rx1EUSaukBgla2X9mnqSxSwIII/pFxf1/JtEhCQnviqwxYEBqU4lucU4lYSU54ac2iOt0qVxAybN9aZZwPaDaTdgztPZ8cmYMLMHB34e9loWDQvJzBRbJ6Q0LUHd65/VOUK+1SsC1J/KSPCDxfQjM62O/2Q7Spn2cWdf9rZ06n3peQI/dfCf4d7A9lTCSxb6G761j5i2avtdjtEuegPhPeS5AWk5pPA+RAOkfSF0W+XaJSJ8kgomBwd2hSRvSaEQxkyZYy5jjLlqOHHX0hRe0q6wiVaVBh/3UuaniFy8KvFSSekNtJ51+mgY2tuUWwKs+MJMzAQdXQJigW3OADzgJBwexGWC+J1m/s1HCrNJ90/I8RDl9kl2i0lFvWkpUkLQkaVwppwASf9fCFFtDcM2RMTIUg9qpTJSK4i7DDvckNzj6c2JuxNmsciUPwpZVXdX4q611gaTSDnKmW6ZTaVjxcrSO4EaEgxvEXZwmooax8+X/AGtR+3SgVGYlSpKEs4KTNCSX3lKfWPoicKQhLXIx3rOAyStZPPEQPPFC8kuKb+h2JXaF0qylBwqBBBYg6QyLjFByHygOvsYrXM4zSP8Ac0HV0JqeJiXNNuCZfgVNhRZ3CAGpiLneWLeQPiYi34h5ZSclOCPARNlJ7mZzHoqsQL3md364ROuxojisypr6oWD1Sf0h+yLX9oTYrUk92bLTLUHqFPR+PvD+GERtGR9omsG72XQQZezbaJIQLJMLErBQSWBKVdohPB14kneJvCPUauNnnSfuHHaqkJHSjjeU8CxBf5RF+zLQpYCAygCVBTMpINCksxbJXBtA8tMwFiCHam7N/lA3ttfKpUuWELCVTpwQQWxYcKiro4SH4xj6FxW6MsodGbgjxipvm7zMs0xIrmMmZScvX6pE+7pndTy+Mc7YO+1WNOH1nHnR1J/2WpeBK2mocHkY8lJNFO2Ej65R2v6zmTaZyNMRLHca/p0jlZwlTU5R6l0rJUrYyLIpNou4yyoAgsCasD3nPCpHSLq55vZolpcmVhSkNQlQpU6ChHUb4DNk54xKSrIpZuXey1LOBBDbQShYeqV4x5fGvhCwkrdEnaSaLRZpjSkAISFpoSpLUUCSeeUKm24VuMjpDTks5b3VjEP4veHi46Qqr4s5lzFJOaSR+vXODj+A8uNIrApoyN7QKvvr8/OMhpHcloansq/uq+a/SOdy5yOcZGRP+5lGHoJJnvr/AHj8Yh2/3hyMeRkGhiKqbmrrC2vz+3mfvfARkZBQ7E+o6RBh2+w/+4Wj/P8A/wCaY8jIYSoZEnPp8Yr5/wDeUfwfyzoyMhc+hkexT+2H/wApZ/8AKk/zqhx7Af8Ai7F/lJjIyOXxNl2Ekz3enyjaV7qenpGRkaCezfdhHWH/AMlbP81f/wCxceRkTer/AMbHYOwIt397P+d/zg9ur3usexkS5v8AGj0MPbCYe4P30fGK69/dV0+MZGQteAxJ3/8A28zmPQRpcX94kf5qP5hGRketH4nnS+Z9EWL+zl/5af5TC49on/k7P/lI/nVGRkJ8G4/kFl2e4PrWO1s+PxEZGRH+9FK7FN7RP72f3f8AkuKWw6czHsZF6/xomXzYR3R74/eT6waWn3l/u/8AExkZAeAl8jLP7srkr+YwvNt/70rkP5RGRkHAdm+JQL90cz8IyMjIaR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WFhUXGBsbGRgYGRwZGhsdHh8fGiEcHRwcHCggGRslHxogITEhJSkrLi4uGyEzODMsNyotLisBCgoKDg0OGxAQGywkICY0LCwsLDQsLCwsLCwsLCwsLCwsLCwsLCwsLCwsLCwsLCwsLCwsLCwsLCwsLCwsLCwsLP/AABEIAMEBBQMBIgACEQEDEQH/xAAcAAACAgMBAQAAAAAAAAAAAAAGBwQFAAIDAQj/xABGEAABAgMFBQUFBQUHBQADAAABAhEAAyEEBRIxQQZRYXGBEyKRobEHMsHR8BQjQlLhYnKCsvEzNENzkqLCFiQ10uIVs8P/xAAaAQADAQEBAQAAAAAAAAAAAAACAwQBAAUG/8QAKhEAAgICAgEEAQQCAwAAAAAAAAECEQMhEjFBBCIyUWETQnGRM7EFgdH/2gAMAwEAAhEDEQA/AALbFgkhy4wtyyPXLziPsVsv9peZMcSxQNTEflFt7QrGUAO3eZiC4IfTx1+MFOx1gTLskoAiqcR61iTPkcYa7ZbjgnO2cBs/ZpSXEtNN9fWA/a29QB2aactBBRtVegQOQy+t8KyfNVNmPUqUWA4mgEJ9NjcnchufJxjS7ZY7MXP9pnDF/ZpIK+IzYc2zh1XPLKUJwSBgAZAfAkDgGcvvJD7zFBsdcgkS0hWeajx+UEv2vV6A9PCOy57deBHFJV58neZasTgoKVaBJxB+NA3nAjtXb+ylrxApUnQ8Q4rrmIJp16pIL+9p9fCFNtvblTVlLuw73Qn4aR2KMZMGq2gRWskknMlzD82FuyVIs1nROQkrVLfvAEJBdZBxZF9WfKEpctlJnSyQ4CkkjexFIdNkEy0T3A00FEgM0V5J10Zix9thNY7DIRMVMSlIUUt3XYB9HdjllSkR7yVgJUMmZ3f65fq0iXKmSwolLuGSBlzip2mtgk2SapTUAI5jvfDziJp5PkNUqeigu+9BPtcyUAVdmlyXokuCw4sCTF/e11SlJQ7JPvDqCk67qQqvZ9bT2kwEuVHEeOpMNi32QLlOSSBQcAa/ONmuD4oaqkkxX2m7vs1slgMBiSQTqCaOfrKHDY2kIQlUxVSVKIYBajUlt24QtNsZJMmXMYvKVhURudx8PGJllvVUwnvOUEtXTePDzg8M7VGTx2wh21kSrQmWqQwmy1hQWe6BoR4E9UiJVyLKwuXMU60kgn8zaj60ipM7ExGTNyckseL4ukWOz1qTKKiSAtqEqZs00GppDJqzvigV9pFjXJMqfhISDgW40OR5OPOINzzyMLJxPkNCDuhj3oU2qzqlTKomApJdyOLnXIg7xAVspZjZ1zLNOYdlULdipBywajExyqMJD6wcZLwZylHtHG/LoUlXboSU4KTUUxBG9gdDWmjwYXPYnQkqV3CkM/HcSekVKrzQHQiWhKSKJCQw6M0RLVfLBEt2ToNzaNA5GruglCTBT2qbOLlTRaEpJkqABUNDo+4HfATZDWHhLnFctSJoC5S0sQdQfryhSX1cirJaDLLlBDy1fmT8xkYKE040KnBxmpHORiSQtP4ddIMBbUzpYmJOGZLLsDp+KvDOA9NqZhmBpvjrdFvMlZOYOkBkhatdobGTGZdVpxIBj212lclaVIPdJYjTnA7cFvAJSkunTkdPhBFawFy21aETjyVDYhBaZcu2ScKqHMK3HeIGrOtcpZs88Z0G5Q3iOWzl+YFGWvNJaCy8bvl2uUxoRVKhmkxFfGVMx6AK89iu1xTZMxKVD8xCQrhz4xrcl7rlL7OYC+RB+HDiIs5VumSJhkzxwyoob/rKPLysYIxUUjfqnru4xZzUkoi65XZpfuzWNYmSpuDHmwd23tkYyJV22W0BA7MBSTUYlAH9RxjIbwa8CuTXkie02wKEqXM/D2gB5kKIVwdi/FtYIWSmQgILlMpICSzsAMuNHb0it9pluPZiS3dUyn4pfLqfKI4twEsKJqEgvxaNySqkdjjcbADbC9O0UADxMXfs72ZUSLTMDD/DBG+mL5c33GBu6bB9qtZBUlMsKKpi1Fkplg5kkjgOsPqy3UUy0mWsKQRRgnCRwIGTQc1KMOMBLlylyZXqlhAo3LL+vjFXeKwODinTfwi9tiGSQoBxqPjugB2hvJsZKvmaRBGL5cZIOJAvi+ShKmOtOJjvsRsyi0SlTJ7/AHmIJ0rkVca0gDt9vVMUHyGXzhnXBtZJlWWzyUy1TZ+EAS0ak1zYmubAHXKKcmKUMfs7ChNM22e2LmSDMmKCVdmpODeplJLgb2p1MHt1STJlpSGf8TVrxPCIFlE4p7SfLVjVXBLSSJYyZ3JKt6ug4yvtqFthOE5ZAdKEpJG7OF5nNxpBwq9loq8E7m4jj9ZQsvalealIEkN35ndY1Kc8t7gDrBdet4pEs1ZCTTQqO88X0+ULdd4ptFvlY69mpSyKM9CB0wp84z09222FKO1RFRc6rFPkVrMR3nyCsyOgPlDTuiSqYjBizS7fmKdBugT25tgmSELKQFSlpWkjVJoUnofKCG4rUuZLThUcT90jQN8nh1c1fbNlcVXRGt1mxpmycytJbPNqPu/SBLYax9rMUkqY1Sx4Alz/AKUj+KGJabFMQpMxSS+/CWbfwLvWFtesiZZ7yICsAtCwsKTRjixE8GLluIglDjJ/kHna0Hez9iXMlrASSly5G8BwK6uM+BEV20VnVJSicoFICsKkni7Ebw4gkk9mhsZJlJHuklgG3OxL1JO+N71VZ7RJXKCQErSQ7ZUZKgBuod8Fd9nKbTtIhXVPxoqcxlpFPtjdazK7RI+9luoAZqT+INrk4b4xZbJFSE4FYe1S6S3eDpoSDqMiN76RezFpZ5jqLVVR+lKQFpVyYUpNy9qFfYVmZKExFU5K/ZOYJ518Ij3slSpTp95NRzGY5t8IIJNkRY7SpCayLWCnCrJEwOUhxoSaZM53CKWXUFCtSO9uOT8sn4CHKpIZGXaZ32cvntUAauG60I5FhyMW97Xci0Sgkjik5lKvlvG6F3ZrQbPaDolRLjcdR4wzLqm9pLxIPeSBiGik6K5jI9ITOHF2jLtUxR3pIXLmlMwMoUI0HLhxjiQ+UM7bXZhVpl9pKQVLSHSwfEnPCW/ENP1hc2FWZNGpxfdXKHRlaE9aNrltJRMA3w37imJXICV4QCokKbvZVA3iFVOkBYdL4hUF9YNdjbzUJaA5xGpOtS7PoOG+Mml2YnLoj7eXQZJTaZQXhyW6FJbcqoruLfCJ+yO0rslR+UFlvmtiSCCPIgjLjrC4vq5FWdRnSh9yVEKSP8JX/ofKJc0IyX5GxvyMa9Lul2uXhPvZpUMwfrSA6RaZlmmdjOS5rn7qhvBaJWy99lwkmum4wUXzdEu2SmNFCqVDNJ+tIji60zXooLRKnKYyVd0jLEwHJ2eMiHZJirO8qfRSWANGI3jLOMipSnXaB5fgq9vbSozEkTBNlhKWIASa1q2Z0OtIHdoL1aWEJOYHpF5eEh7OWFW+P6QFSLKZ9oEt6OxI0SMz4ZcSBFrgm034FSlwjxXkJdi7OZclS8lTTT91PzL+Ajjfu0E2XMCJM2YgJ94IWpIJNWIBY/rBPZJKQAwZKaAaADSFteT9rMf8yvWFwfObY+UVDGolt/1baSRjnrUAQWLaaZa6nOKy9LwMx655/KK9WcbNQw/grTI77o5ND+9nmy6bJIQpaR28xDrLOsPXCPygCnEwt/ZTs4LVawtYeXJZTH8Sz7o5Bio8hvj6QstlTLBIGdSYHLvQEPbspk2ijBJG5wSOtM4Hb/QGMxg/406LSNDx3KzBprBnbiKAjoPWFztneQlLWOD6bojnFpqijG7Abbi+FAFCVZFn4b+cD2x4eedThOsR7Ra+07TF+UtzGUabNzcNoQ5YFx5P+nWKoY0oNAym1lixwXjd0udZMIAxqSpKgNTmkjdujNgJol2dClqZ0gMPeJ1zYsBnkXppXe6pqlJZObPp+EH9fGKFVuwFQdLBRAKchV/TzxRNGbSaRXKHJpMaEyZLWlKsKS5b9obq51HrAJ7QLtxShNS+KQoTBvYEE11o55+Ui67XMmkZJB/Nr0BDB4uLXJmBwvCtnSpLM/IuRycaxnJt2A8ajoH5N4mYpMtmCQzak519OkFVku0kJZqjLVh65+cB+zFlHbKxEnsaKFUkq/DUZO78ngllzZUpSFYO8lPcOTd4EM2dakEh6E5Aw1bQErTqJT3ilVntAP4VgjhRjQ8h4Rdy1Y00GYzjlf1vk2uSpSUKC5Pfw5lg78SWBHxyB12WwKPaLI7FHexPRgMnyY+ldIDJC5IYpVF3poi7TXEuZZioMcRp+zMSaHq3meEAV3TCaGiw4IObjMc6Q8ptolFL4ZaZamNVliMxln5wq9vrqlSp6Z8gjs1kBYQQoJLUU43ga6tmTD4UtWLjkt9AZfFlC3oxBf5fLoIudhL67M95yUkDDk70bx+MbT5eEoK0ghQapoRR3YOxiqvayqslpStL4JgStJ0UhVUnqMxvChDJLQc67Q9LudQGJam/CEkoAG4YWPj5ZQvPaZsmkY7XJJd3moOumMeHe31ObuS7NXuJiEh6xeW1CZiCCHcVG/fHnPPJSrwCoUfPCJpFRFrszbyJjGlco4bRXUbLaFS/w+8g70nLm2URLAppqSKOWi1+6J3kbSbSFJSQcgyubn4RvYUY1LQagio36EcdIprntK1BdScIBL1GYTrzicLQAcTMd4p4jwyiGbtUP46A+97EbHOYE9isnAdUHMpPDdBPs3fylHs373rE+97Ai1SVIXXENMwRkocRC/kWefZZ3Zq99KSZS9FAfpmN3AvHY+OXb78iJWkN60IlzPekqWRRzh8njyA+7trThab3FDzGmUZFPCH0v6FJS+wjvTZaSoDs19kFimIlYJ61FeeekKy6rrVLtU+UQEzEsDWgSzkvuND4Q21iRa5eGa+KWHTVjQZuGHQiBNd1y/8A8gTMmYUzZKe8SACQWZ9KNnFPJNUxdyTs4zFAIABemfwhcX3KwzV7iSR1hvbQbLCV35BJSB7hIILjNBA8jCdv2045pGgpCMWJxm34KJ51KH5IEs1jrPl1Ya5RzQmLW7rCqdMShIclkgDUxROSjsTCN6Gr7HbOJVnCgKrWp+jD0HnDSRbHoWgHuuyIsdnRKeoqtW4muXnyaJUq9UKlmYmY4SWxBJodzHM6aCpiWOZSbpmSxhHeM9LFOIBTR8/7c38J9oXgLygcII/EEhnHAlyODQU7d7WK7MSpToM1KioqbHgyYAPhBqMyS2jwsFZCGwje2HCNHsqzEhX7pPlEVMtSQmY1MRAPFLEjwUPGCizgJkFJDFYUahnyZjr+sVdrszWKWrfMJ/4/8YYpUHlxav6Vjo2Ls6Ey0doU4lBy6hlw1J1gP2vu1Mi0KUkqMiet6hsK82zqDo7RN2X+/CKsgAJSkFqUAdtBu4GLzafZ5ExE6UlIC0g4SB+IBxXifWI3JRlVDoxvbZX3Kr8KqgUfxEGC53aSwse/7qtS4yU3EQvLitoXKQo60VwUnP4NyMGt0KcpBLAnPjkPWAa4yoKfuVlXe9nMmYqehnVLwL3OAShTciUkn8qREOVeONJJLlKyFcjT5/6YKLZYxMEyWp+9iBO7R+YIfpC7umyL7ZchRMsA4DvJYVrkkkPvZUOhvbAjRd2W09lMBOb4Xyd6VGoqDRqAxWXZbuyVNsxS6UklCDkUk90HKgqnkmCv/o+zrkTMalImJAKSVnTMcyzQFbZEy5si1BWIKT2c0kMQXAckZvhByd3zd4c1fR05Rlv+wuunCtZMw41qqCoPX8oH4eA4RLvGxS1JwqQkpNKgDM+nxgTsFoNC+uY0IyPWCmVNK3xB3FQa1zp1L9Yj5LpjnHygVtdxqVPRLS4BSE8SEhnOhIAAbgIt7w2QnT7AZKkpM2S5klJfukgmWpxSveSXORGWd/ZETEALICqli1S1OhIr5x3lbRzUzKSkiW7ArUQTvLAGgPlFkZ3FEeRyukKvZO2rlqXLWClcsspJoQ1KiGNdl5LnJdJCE5EkOX3tkAYoPabcykLF5SpeFsInBJCkrSWAWDQ7hUbsmr5sneycQcjAsV5HXmIlzYk3aDjK0ddt9n5k+WagrSSUHDhL6poWY/KFYJWEDF3SDlrQ69Y+gZ9SQWY6+WKFb7Sdn1S1GekUJZY3H83I+vOOwTafFmtJok7LW1AngzC0tSS+ZzTSgzZTHpFkVhg5Ffr1gGuVZUlABapSfIj1MF1l+zuEsknUkOH3EkMM9YzJB3obGaS2SLlviqpaj7qm6aHwi3tCUrKStu6oKB0B+RyO8EwE7UWfsJ/aSqJIqBkP0rFzclpTPT94X3A5eGpibJi4y5I3TIO0d2YZgVJlTZspTkYElZQdUKwjSjE5g6sY9gpQgIoKctY9hyzKt/7FcWQLBaCJiwNUqA+ukRb0tykTLMsYWKVJLhwQ6gQxBGiY8sk1pxH7w6kfqYrtprQn7NJY96XNW41Y4VeGcXyVbFtK1Z7f99BMlXZrVLLElCQMCgaMHqg5GjZQsFrJJJzJcxcX5bsTjf6AvFbd9jVOmJlpzUW5DUweP42yfMlz4xLe5bhmT8HZpKlHP8qQ7Bzv15Q2th9mk2ZJWrCpQLOPQE79/GON0SJVnlplJUkKZmxB+u/4xbhYQl3oBHj5vWOctdeP/S5YuMaKPbO9MCFVqX6/WUWN32RNmso+0FggFagHxFxWgDlWmWcBloSu226VIl/mC1HQBJBqN2XMsNYm7bz5dnmCzyySod+apSiSVGtXO5qctwh/pMFQt9sTlnvigM2inBcxSyTiU9HyGg6CON0XeZy0y05qUA+4anoKxwt1pKy3hDE9l+z2ILmrJQXCAGfOp5HLzi90kZF1tka87ATLRLILHAlIArqKePnELanZzs7AhSVkhKEqIIapYuGoxeGRelwiWD2cwmYioSsULNQFnxZ+UB18Wwqu6fLKv8FJSCcgACwfcwH8QgFVoPJk5JuJx9nc/wC4Qc2pyr6Z+MMi95bTifzAHlp8IU/s2n/clO4qA5sSPMw3bzUmYZakkMpLg7x9esT5lUn/ANGwlqP8Cgtc9NltdolrUEIWe0Qas5z5DMQSXTeaVJS01BDNQkt4CKX2qXQSBNA9135Go6AhXiICrPYzhBS4caRrjGUbbGKUuVVoedlthUcQIVvqK9M44Xld8tahO3BljIkaP4s+5t0KG77bOlqH3im3EuPOGlYMakhaFfdqSksakOC+uhAH8UCk4vuwZqthXYrYundSkU96qvAeNTFLtvdAtVmtCezCZmF0qSCkFQ7wcENoBiD6u2UW91kKlNqksOI37z+saX5bTKRLWAFAuFBWTM/1zEPVLomjblSE3sxeaVDBV0+mnhDRub7xgEtkN7nf9c4UN6SOwt5I9yY6k8HzTTQGnJoPbgvdRl4JagFEs+oSHJI40bqMoXlx+7XkoUnw/KDxNklpWMSnIYqSDQjeeOcVO1cpODHKxMg95KkkNiYEvkRllxjvZL0RKlhIUkKz7ykgvvLmp4mOlvvBS0lKkcKhwoasWbfrHLLGOhcYz5Jgxar+K7MqzLAKFA1LktqPB/PhCzue2qkTFSlVwqLfW45wb3tZMBoe6XY/DjAJtTZDLmJmAMFN46eXoYdGpIfkgorkhybMWsTkM7lOXENk3TKCC3XImbLKJrd4MxI93KvzhXbB38mXLqpKSpTYlaaM/F28IZ1zSStBxFnyLknzy39YSsSTtk0ptPQm702WnWO1/Zj/AGcw40LzBSMw+8OxGeW+DOw2CVKSlMuYkLGZwGYHpoFJA8fGC3aDZpFolFOIpW7pVuPFmzyJzYwGXVJVLKpawykkg8xTwOcHKQeOKntlje+zybVKUuUAFIyABAJbJiSHL6deC2GKQoKS+AnI/hOqT8Ia1lW9mngHPAc2asL612tH2iaJgxjNSd7gV5l3ffC5boKuNklG1gAA7PE28t5AGMjrddwSFgmZ3a0AUadXqYyEt4k6OuR5KDqQoU7r9enEARAvyx4rPNmAUQpLjgrEH8R5wQ2W4bSJQWEKDAYSA575DZVdzkN8RLVa0Jk22TOBSpQGF/zpVlSgL+hEenJaAn+BQzpmIkmGD7OtnU4ftE3WiUuz6/B23MYDLtuxU+eJSRma8naHhdt1JliWkDuywwfN98Q/8hnWOHBdv/QHp8dycmZLsiCAlUtAJDsE0HWB/aNfYJ+7JY+8glxzTugpnqCXJLfpkIWG216EnC9THlemxuckvstnLR5szei5fazJZZcxXvasgEhjuKlOf3RFDb7YVzFrUoqJJJJqS5ziyUgSpaQC/wB3iUxyUQ7dMukD2+PoMdeCWa4ne7iozkBIdRLAcSKNxh9bJSzZZQCly0kZhKCvvHM4ioOatl4wmNkZJ+0Ym9xJY8Vd30J8IYJtBKczVQJPKAyMKGLmGNssAM5FsC8VMJwqZKxwll2UOB0hY+0CUlMmcoKL9oEhssJLjm4BLcoI7DbSimNx3u6aVACh4kNyMD3tLk9rapUmSruz1JJGgZKe9/uUSN6YGG5bAyReNNfZX+z2QoPvxJUBzFPIQ6rDKKpUsEYcCQl9KfKBK4rnTKteFI92SgtuLqSPAMOkGE9ExS0qM1paWdISxVwJfLp4ZwuS/U932Yp0lFeCv2guRM+UpBKVOCk4SCzjP+F3hPXVYzgYiqSx5inqId023ysTMUkFkqIeuWeYFcoorLdMkTpyOzSQVFYP73eccHcboTmkox0PxuS+QrrTY+EGOxdq+7VLP4UkjkO8R/tP+qCudsvZlf4bcidesQrPcaLMsrl4idyqhgQWHNonj6hKVMbKpoiqtipc4BJqDpuoAPKOl63gqawUKJBYZAvrn08YFpk5SJ6pZNJZKAr9lI7iuqCkwU2ST2oQ2ZegqRxG9mblHpJAwUY1Ji321sboxAVQX390sD5sY22HvVgZYAxtRW4alt9WflBlf2z4ImBQPeSoNk9GpypzaFFYZypM18lJLHpQj1g2uUQMjX6lrpjTZso3l2pSfdURWrZb6jXrHGzrCrKLQ/dxBJO5w4PAPSNFriWrOvZOn2oTEsoAK3gUPMfhPEUrlA3tBZO1kKS3eQaeo9T/AKhFmVRzcHPI0Jzpr4ZwcPaxkWnpgBc84BYQr3SR4uDTc7ND32avjHLBeoavDf8ACENfNl7KaQKB3EFux1+4SATQ0MOybVk3DbQ8k2gHrFFf1kc9oB3gO9xHzH1pHlgtbpGu6LCYcQ4iIrdhx0wSkWg9nNDsO6SOvpC12ms8yXaPtDfdLZOIEFiAzEAunLUVhl3pIKFMgd1YyHCvwfxgetIQpCpcwOhdFcHyPBj9UhuKf2NnDmtfyQLEZcxAxqLigFcukZFEtKrOtUpZqlmV+ZOh+tQYyAcZJ1Qoek7a8sWlzFMfe7MhIL71DLkCaCBDau+7PaUfeSyhRoFTJa0NXRfuEvXC9X4xc3xaJqVmUlTqcVBws9G/aYEF6ExY3zZT9lxFRBwh0kJWkvmDiTUeBi121slpR2hObHyTLtU5BZExyAS2lKPrV8jnDLs1gtCfdtCZo/KpOE+IJB8BAJct1A3rLKgezw4mcu4BGFVdCnqwMNmQsIJIAZgG3NuhGX9NzqVbC2lYIbQ20DEnJSfeBzFKeIL9YWt2SftVtANUJLnkM/E0gq9rNu7OcCk94oamoJLHmGPONfZVYgiXMmEArmDDLcOBoVdBiPSFQwrCnJedIdDJy78bIt+SgozGA70wJYfspA9fWKCz3dLI7z5pGe9+EX16zQCzHD20xQ1pQgNyYc4rZiaOzd+gPBL/ABAfjFcNROu2TrBZpaFpwhqOTXT+sXyVummn16xSJPeSKAhOrh2+MHWxt0ItCsCySlnIyem/n6Qsq5RjHkCVsmM54ct1ecTLis4XaBPPewJCUg1IKkh2DVNB/qMe7R2Hs1TEZhJIfexIjtsyvDjSaF8yC3F65M308alehfqpJxTRci3BJmqSXmnCBRizlXQgOfCLKfeZmKJJyoOG89SHgWvSfhmMMyCKc3idOtKZQrnQgc2NeETTXFKETMUY1zkTptpfxiRdN7S1TuzDlaU4nAdhkAedTXceJhdX7tOQRLlEGYXroktu3xZexxeNFpUpTzCtGIvVmLebtlrBL074NsDJnTdIa6U4gCMiARyOXk0R5kgHM9Y2soIyNcnB0GQI3sfIx5OWNaPkWavEHL65xJl9L+5AwyeAOt92gWpK1t2RQcfEo7g64FIA/c5Rb3btOgAIkykkDuJURmWxMBpwVwJA36bUyMctTig7xHAe9lpgKi3ARXWSQhCFB6qwkSxSqS9VFymuQG+LcWX2L+jJxcnQQqTOm/2kyXNQokgYDLWkaBKsRCv4gOuUIzbu6/s1tWnMLAWk8C49UmHfZ7SialKlS0qoBmoYdMIIIIYg+EA/tZsCJtnROlpZUlTLJocKqZ/i72Fjx3u7ccvdsFppAxsrPK5U2QapUhQbkDMAH8Sf9xgas97T5CikLJCS2FVRSnMDkY73RbOzUlWQ116twzjntNIwzyoAMsBQao8eTQyC9zTOzdKSLiwbTKUpCZiQAVAKUDkCWJY7oL9obsNnmoSFFSVDumj8cuYhYSswWy038IcN2gW67pKiSZkugOau6WNNSUh+aoGUV2huOfGSbAS/LD2gDe8HHx+EDVgtBQqHZM2TSk4pk1KAGzUFFW8u7DKjDM1pCr20uT7PPVhUFIPeSpOSknIj63waSao7Pki5coh/shfTpYsSN+unnBrKngEEZN5fP5GETs7eKk5Go9Iat1Xg8tIxOWFdT/X1iPJCmct7Lq3yQXGigWI0fd0Prvhe2x0zFIVmM93MQc2a1haWPTgflA7tXd5I7ZI7yKLG9O/p6E7hAobjnT2D1pkImBPaoC8L4XJDcOMZGsmelqh4yGKbRQ8UG7oK5tvK5hJqTXm/0PGLxd8PZ1ylAklLgk/tDLk7wJyC4B1Dp8/jSJyZ7JCgHwqr+6ru/EeMVUQSgRLuOC1oUdXB9Q/UDzgsvKawcH63wEW2cUlKxmkgjWo/pF5el4Ay8QyqPAt8POPP9bDSkdFboXG3E8zrRLlgkqJOZfMgDpn5wzdlrtCJaB+FIb+AVUeaiG6GFns3Y1Wu8SoUSlTk7gKD0foYcSklFmmFIYlJCd+TD1EHkTqON/WxfKk68i3vZyqUhTAkVOfve965cuQ1s9zLVLlTMkLmrSz1ZNCeTIVXenx63zZgJp3gjWlQHgn2gsH2e77EoDvhn4lQKy+T/i8Ytk6dGKVLQMmS0zJk4qPUtx6jzrB9sXb5UorUs1pXRI15QKCzPJQ1XmNz7iT0qdYt02ZUuQtK5Z7ykHEdzlgXy3nkIXNb0URqWOmctomWtaxqXpA9bLyly7ZOCVKCCtGA6Eq05mvgIt7YlwSEkUzBrmOjQtNrJ6u0CH7o71NSaP5dKx2NW6Az6gHV43iO1cCqQAOGv9OhgY2nvKaE0UwLuRn4xFsN9doe+wWc9AeI4nNo82imBSEp1KhSD4VKxP6lxoHrOohQUCxBBB3EVeD72QXghE+dKVhBmhBSSWqkkFI3khbt+yWigue4FTCCR3AfEjQctY1vsKs9rTNl0KShQIyCgx+VIY/cqB4NK0fRUiaFd2tN2R4fW+Mno7od08Tq+lfXllA3cF+InyJcxJAMxgRUhK2dSHYOQH5tBBLu4oTjCyosQoKy3hQOaaE05dJ9vVHdESajulNVEVFM2zBPLLnC3n22ZLnKQFEYVUORNRhJ3gipHGGvNlhiNNGplTPd+sLzbq7QmaiegMFhlA/mRXTeDTgOEK/T4y/kr9PNN0yfdVrKsSXAVRQyY6vQx5fJK0LRMDpWggkaFmq3jzHhEsFk7suYC4BHDV+oYmCG8JUtilJwlVQ/undX8BzH00M0NlxuhEyrOQVI1BI8KR3vSQVWcKwt2RCSeCnbrTwSYa+z9ypmlaFypYUk98lHfL1zBy65cxE+27BpCJstLqlTUFJSfeQc0rSXYsdDvNY5ZUp0S5FpxERZ1UG8Q2fZrPOCYlPvKZXBNML+g6QrFWFUmeuQtsaVFJ3ONeREML2e2js1lD1IIP8AMB4gw3IDF3Av7bd9mlkTLQVTlqdnKuDgJDJADtppnHDamwyrZZSuXLKVygSzBLoHdU2GhwsFciYn3rZ8QGIPhOIa5Z04iNbum4EKavZqxB9UKoQd7gpH8UBzoaoRcPyJSWkypwGoPkYNtnbwL4XocopdubAmTagpFUKqnlp4O3SI93WsJUljXOCyLkrF43TaY3bImoVvz57+vrSLddmKhiAqBXiIGrgt4KATkc+B+vqsFF0XsMKsSMLUqW/TxiR10G20Lq+7p+zzSmiUGqHdm3cxl4RkNO02qStsclKmdi7DjoYyHqKrs5epktULCxTjUPuPwPwifZO93VUCwQDoCKeGR6RXWNJCwGoc66EUHpF1JsbeLj1/rFCGNqinnSwT3nZqsAS+ucUu0V5GXZwkGqgPFgk+aSYKryk94KahFRWhGj6uK9eEUlmuXt7RKQWwy5pUQSzpSMTZb1dawucFL5fyKk32gn9mezvYWXEtJxzKrpkM28GfrF9tDaGlunIsB4v8I9kTMamDVoxpTrzz4xui2omL7NlFMouRhUO+2EAOBn3i+VOTqglOdk8k0LmyoSuYpcyhWpRSlX5T3X01BEFO2t7InolSJIUopGIgJOiW8g8E/wD00icsKWgBkgMACWHebHhCmfQGOarD2JKEJSpNR+VQxUIJYg+vhDZONmc/wC+yqQZaFNktRG8kISHPSC6ZKUlLjvb0nI8MmJ+no8Udou5ci2y1BJEuYQ43d1nLUfFhHhBROlsc2fWocud3XxjtGtgvetkSRiQO6QRT8JoWPg4P6wlttZJTaWIbug9C5h+2iWU4sQZCgxLuCNWA1ByGbEVNYSe3NjWq1hBDEJAPBs6+J8YzGuMhk5OeOgQgp2J2ZXa5jkkJDV4cPQQMrQxMPD2cykyTJkpGIkPMUcipsk8AwG6pOrw6b1oTjg7suU7O2eUhP3ZYMAO8eBY5kF+PWBPa25E2lJTJllCkjEUqUwJALEJUlKg9RkKkQa+0C9lypITLqpZatWHpVjFHsfa12wLkzSv7sBcteqdCxNRuZ2O7etOXGxyurFvsHa1yrbKlkrCFqIKQSwJHvNlRqnc8P6QphqzfVRpCHv7/ALO3rJzQJrFmcrStKSBp7w8DFt7Otv1yms9oJXJSlkK1lgUZh7yPMRzX7kDJW6G72JSXAqxbQChyypV24vyrL+sZXKWklJW2JAHe7yaj5OdCqJ1ltcuajEghctQcFJeh45v+ojWamgGgL5eLj6ELk0zo2mBtylSpeFVACQHLd3MVHDc/SLW12sKCRgGJiFKA7qm03u7jTOI1x2R8BJ6BnA0zyHygwkXejCciDWteByIFeW+BTRW8iTtgTcF4mVPwl2Umg5VABOYzbw0DH0u1BSUkZEQO3/ciCoLRSYnvDC430INCCxFGOcb3Za+4xyd4j9RqVo1uM9oUvtbk9neAmgAFaQTxUks/hhiLs1NwzsWL3gD1FXgi9s1mxJkTNQSk9R/8ecA92T2SkjMfCLYybwpiFGptDyopKVjVj9b6xRS1GXPUlVQsluSq0/dJI5gRI2StvaycI0qOR06F/COt+SO6FaJOmg0LcCX6ndGx2jYvjKgH24sBXJcjvyjX93Ly+EAElZBB3Q4bcQpTLAKVjvA7lBj4Fw/AwqLxsKpM1ctWaCx5aHrTxhuN6o7KtqQV3DepJAzSR7rs53ctekM+4JP+Ivvr/wBqQwoB6wmLhkKx40juy2UeGg6vXoYbOzFv7o35N4fKJstR0jqbVhsmcGDh49iulTyA0exJ+tI7ghY3OCvAlION8uOfx8oN7BcUxQUJpwMTSj65B6sYqdiRLFnk2pKXVNABrkoMlQGoOIH6FSoEqDqCko7zkV72TFno/jHpzbi2kDLLa0QbRcEtaVjERVwzAeZozQI33cqrOoTULKkAgqAzSNflXOu4wx13fhkzSn3lA4XyAYb61INdxELixLtC5kyXMAHvOGZNX7rOGzZwC0LdvsFTbDCxDAlw1Wrqf0jayqR26sKRiwgqLO9SAXNKV8TugZuK+ApAR3nlpIL6MWAJ/M0XWzU4TZk0igTgKlH3QolQA3YmA8RCsbblRktBXJtKx1qBXU7/AIRuV4wFKTUbiz89+scRNfIjpXhUtnTP1jebLp8vrOKnERZVbcW5Umz9uhOJKPe/Y3KO9Ls+4VeJt1WlM2WiYhjLmJCh0056Hl1iShIUCFAEEMXy1HUQtPZzfiZU2dYFd1KJijLc1SlycL5nSvzgQ0g/t9nQQSwUoZE5jlTd8eMKza2y4rSKVUgV4B07n/DX4Q3bQtJBNDTx9Whd32ypxUdEgCjHMmoIDGtByhc5UhuFXIUlksnaTkI3qryFT5CHjsmhHblQS2BKi27Qf7YB7ouBBtiUy3xHMZhLnTWHOi50S7OtCQHKVYlHNzXPcKDkBDFLkg51DX2LfaK2mdaiNEpJ5aN5PFnsjaxKUxYY6P8Aujf4RSzpBGNQIxKIA5aDwBrxjlOJSlKQGw5qc1dmplQpf+IwytUE6apFB7Ykj7ShYPvSyOiVFv5j4QF2BNHgo9qC/vLMjUWdJPVSv/V+sVt03UtUsKAHKAm+MAMMbmXWwVvVKtCUpUUpU4IBYEtRxkTRoJfaHfFplypZTMIlKVhmAAOrVnZ6gGAiwJVKmpJBBSoFjwrDF2rs3a2FYZ3BUmuqQ49G6xI5VNFsoKto82TvHtMCUjETqMgBWvDTrBVKtS5SvvayiWKwSky8WVAGKQ4c6CpdjAx7G7F/2y5qveKsI3hIr4Fx9CDC8pHaEIqAXBUCxHI6H5GGS9uyJ7dHS9rl7KWZqVL7tS3eKhyY4t0USThWoBs9MqjFTeK+cW9jvK1SZaJUySJyEsjtULBURklSkkDCWqQMWRiPelmDhersW1o4PkRC88VKFo3G3F0wU9oNk7WxLOZSAocMP/yPOE9YpmEkQ/bSkKlKQqr+YIr6ecIS8rOZUxST+FRHNi0b6OVwcWMyaqQc+z+9wmcEE/0OfgWPjDMtNnCkFJyII6aeRj59sM9SZgUiihU8B9aQ9dlb1Fps8uZ+JsK/3ks/iGP8UUOPFiW72DNpUUhjmheE/wAWXi3++BXbaTiMu0GoIEpepLAlKuqf5YYu0FiGIhqLDEc6pV4jD00gQvGydtZ5qRnhxAaunvPyoQ/7QgkO1KAO7KWtKCuUr8RY8dIKrgtpRMKCagt+vxhclRSQoZhgfh5U6QS2S34sE0Goorp+lOkKzQvZkHqhuWe0OM6+vGPYH7tvEFAc/X16xkQuIRU+zxBlWdAnEJluua5LMkhISHejklXFoZF12pc6ScCTLQSWWqqiN4GjtSFLszPTOkyDMGLsVhJGhAcAHeGUDzSIYMjag9kUs7uH5R6bW7J3BvoIJNmJSSibMUxrUuajjEO9LvTLl4lLmPUHvkUEabIXg5KT+LLmPj8om7aKCZAoC6tdKfKBkqVgU1KhYBKJCrSoKLrUFuWyJLuw953c7jHH2UXmqbb59Th7MqSkqLAhSUlTOA7ZlnyGTxXbZWky5ZUihJwnVnq/inzip9mt/IsdrSZgSETO4uYc0JL5bnVhc7gd8Fij3I7J9H0QjFmM+o+ceJejq0y0Bzpw+XSOEuaWoGyzzPJ/N47Ys2Af4/VYYJNZ84S0rUrIJJ8A9IW9wXTZ5lrnzVf2qVIKV4yl9CQN57uZ/EBvdj2uSFoUggVBBO4Gnjy4wirVb12aaiaUkpExcqYl8+6gqTzDhQ4iFSg70PxNU7HDeCJsqWVJEtdGAWSA9M1JSryTABbe2lJVNtRT2iySyCcIYAAB8h3dIIbpvYzJQKZmOWplJetBmOB/ZORga2+tqpxk2eSkqmTSyEpBNC1eTfVDClFvQxPgwi9lVnUqXMta3U6ymW9WSKKbdWnQwx5sx5bAF1Bv6vkIqdnrkFlskizO6kJzA7uI1J889erRdIsaQ1AVZPSvWNtt6Fyae2Li8pLTUylykImqaoDBhqFBnJyLmgApWsO0WBaQ2acWFyGIp3X6UfItSGXedhC0ENXR3cHnm0L633uPs87EpkiWpXHugnVjnRtHyEMU5eQovyKTba39tbJhHuoCZaRuCR/7OesFOzkppMviAemUL5JKiVHMkk8zWGdc0pkSx+wPOvygPUv2lHpF7i3k2FKqKQDWjiO9+ThKs6ickpNPAAdcon2CUW4DXnoPXoYrdtpBVZJraJfmAU/BzEPckVtkb2NXpiTNkE1BcDRlU9YMBaFdooMMTs2v6QmfZ1en2e8JRfuqOA9cvOHFeiVJtiqBqKBrqKa0qDWLZog/cy5JKsvdTQc6Anm8VltyKS1XZt49a6xOICQd2AcCc3ypu6nlEa0yHQCO8QQ7PUu3ByOPCCcVxEJ7KScWY74We3tjAnzAPxd9J8vh5wy5iAZb6iA72hWbFKlTU5pdKvn6DrEfp/bIslTiAd3qAEH3srvHDPmWc+7NTiQ/5k1pzS/+kQu5ZIUQaPWLG7L0MqdKmoqpCwfAgseBy5Ra0+QnXGh5XtJxpAFFOyeefU0frwgetNwJ+ziZLV94FqSQmmIu4UAfw4SKUbKsXN+29GBExBBTMwkAkJwn3kkHLECMjmDwjhZbGqaEqK+zqmubHKlWAq1Xq2+C58QYScehJW+xTETZiFJYgkfI/GI932koNcjDK9qGz4lTJcxK8XaBiSz4k0qzDKmX4YWFvlFCq6wUfcjHKnYc3ReOFLHLR4yBm67WClicvSPImePY60zts3efZTQg1StwsfEcRBzYpmYz71G1ByI4EV8YCNirkM9U2ZVpaFEH9tnHNviIMblKmAfClqDMgu5rx1EUSaukBgla2X9mnqSxSwIII/pFxf1/JtEhCQnviqwxYEBqU4lucU4lYSU54ac2iOt0qVxAybN9aZZwPaDaTdgztPZ8cmYMLMHB34e9loWDQvJzBRbJ6Q0LUHd65/VOUK+1SsC1J/KSPCDxfQjM62O/2Q7Spn2cWdf9rZ06n3peQI/dfCf4d7A9lTCSxb6G761j5i2avtdjtEuegPhPeS5AWk5pPA+RAOkfSF0W+XaJSJ8kgomBwd2hSRvSaEQxkyZYy5jjLlqOHHX0hRe0q6wiVaVBh/3UuaniFy8KvFSSekNtJ51+mgY2tuUWwKs+MJMzAQdXQJigW3OADzgJBwexGWC+J1m/s1HCrNJ90/I8RDl9kl2i0lFvWkpUkLQkaVwppwASf9fCFFtDcM2RMTIUg9qpTJSK4i7DDvckNzj6c2JuxNmsciUPwpZVXdX4q611gaTSDnKmW6ZTaVjxcrSO4EaEgxvEXZwmooax8+X/AGtR+3SgVGYlSpKEs4KTNCSX3lKfWPoicKQhLXIx3rOAyStZPPEQPPFC8kuKb+h2JXaF0qylBwqBBBYg6QyLjFByHygOvsYrXM4zSP8Ac0HV0JqeJiXNNuCZfgVNhRZ3CAGpiLneWLeQPiYi34h5ZSclOCPARNlJ7mZzHoqsQL3md364ROuxojisypr6oWD1Sf0h+yLX9oTYrUk92bLTLUHqFPR+PvD+GERtGR9omsG72XQQZezbaJIQLJMLErBQSWBKVdohPB14kneJvCPUauNnnSfuHHaqkJHSjjeU8CxBf5RF+zLQpYCAygCVBTMpINCksxbJXBtA8tMwFiCHam7N/lA3ttfKpUuWELCVTpwQQWxYcKiro4SH4xj6FxW6MsodGbgjxipvm7zMs0xIrmMmZScvX6pE+7pndTy+Mc7YO+1WNOH1nHnR1J/2WpeBK2mocHkY8lJNFO2Ej65R2v6zmTaZyNMRLHca/p0jlZwlTU5R6l0rJUrYyLIpNou4yyoAgsCasD3nPCpHSLq55vZolpcmVhSkNQlQpU6ChHUb4DNk54xKSrIpZuXey1LOBBDbQShYeqV4x5fGvhCwkrdEnaSaLRZpjSkAISFpoSpLUUCSeeUKm24VuMjpDTks5b3VjEP4veHi46Qqr4s5lzFJOaSR+vXODj+A8uNIrApoyN7QKvvr8/OMhpHcloansq/uq+a/SOdy5yOcZGRP+5lGHoJJnvr/AHj8Yh2/3hyMeRkGhiKqbmrrC2vz+3mfvfARkZBQ7E+o6RBh2+w/+4Wj/P8A/wCaY8jIYSoZEnPp8Yr5/wDeUfwfyzoyMhc+hkexT+2H/wApZ/8AKk/zqhx7Af8Ai7F/lJjIyOXxNl2Ekz3enyjaV7qenpGRkaCezfdhHWH/AMlbP81f/wCxceRkTer/AMbHYOwIt397P+d/zg9ur3usexkS5v8AGj0MPbCYe4P30fGK69/dV0+MZGQteAxJ3/8A28zmPQRpcX94kf5qP5hGRketH4nnS+Z9EWL+zl/5af5TC49on/k7P/lI/nVGRkJ8G4/kFl2e4PrWO1s+PxEZGRH+9FK7FN7RP72f3f8AkuKWw6czHsZF6/xomXzYR3R74/eT6waWn3l/u/8AExkZAeAl8jLP7srkr+YwvNt/70rkP5RGRkHAdm+JQL90cz8IyMjIaRs//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5394" name="Picture 2" descr="File:Sucre blanc cassonade complet rapadu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962400" y="1701085"/>
            <a:ext cx="4478789" cy="41663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304800" y="1143000"/>
            <a:ext cx="1905000" cy="646331"/>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i="1" dirty="0">
                <a:solidFill>
                  <a:srgbClr val="FFC000"/>
                </a:solidFill>
                <a:latin typeface="Arial" pitchFamily="34" charset="0"/>
                <a:cs typeface="Arial" pitchFamily="34" charset="0"/>
              </a:rPr>
              <a:t>Production</a:t>
            </a:r>
          </a:p>
        </p:txBody>
      </p:sp>
      <p:sp>
        <p:nvSpPr>
          <p:cNvPr id="2" name="Rectangle 1"/>
          <p:cNvSpPr/>
          <p:nvPr/>
        </p:nvSpPr>
        <p:spPr>
          <a:xfrm>
            <a:off x="307975" y="1993880"/>
            <a:ext cx="3349625" cy="3416320"/>
          </a:xfrm>
          <a:prstGeom prst="rect">
            <a:avLst/>
          </a:prstGeom>
        </p:spPr>
        <p:txBody>
          <a:bodyPr wrap="square">
            <a:spAutoFit/>
          </a:bodyPr>
          <a:lstStyle/>
          <a:p>
            <a:pPr>
              <a:lnSpc>
                <a:spcPct val="150000"/>
              </a:lnSpc>
            </a:pPr>
            <a:r>
              <a:rPr lang="en-US" sz="2400" dirty="0">
                <a:solidFill>
                  <a:schemeClr val="bg1"/>
                </a:solidFill>
                <a:latin typeface="Arial" pitchFamily="34" charset="0"/>
                <a:cs typeface="Arial" pitchFamily="34" charset="0"/>
              </a:rPr>
              <a:t>Cane sugar requires further processing to provide the free-flowing white table sugar required by the consumer.</a:t>
            </a:r>
          </a:p>
        </p:txBody>
      </p:sp>
    </p:spTree>
    <p:extLst>
      <p:ext uri="{BB962C8B-B14F-4D97-AF65-F5344CB8AC3E}">
        <p14:creationId xmlns:p14="http://schemas.microsoft.com/office/powerpoint/2010/main" val="1101690098"/>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999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4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p:cNvSpPr/>
          <p:nvPr/>
        </p:nvSpPr>
        <p:spPr>
          <a:xfrm>
            <a:off x="2362200" y="2667000"/>
            <a:ext cx="5113900" cy="707886"/>
          </a:xfrm>
          <a:prstGeom prst="rect">
            <a:avLst/>
          </a:prstGeom>
        </p:spPr>
        <p:txBody>
          <a:bodyPr wrap="none">
            <a:spAutoFit/>
          </a:bodyPr>
          <a:lstStyle/>
          <a:p>
            <a:r>
              <a:rPr lang="en-US" sz="4000" b="1" dirty="0">
                <a:solidFill>
                  <a:srgbClr val="FFC000"/>
                </a:solidFill>
                <a:latin typeface="Arial" pitchFamily="34" charset="0"/>
                <a:cs typeface="Arial" pitchFamily="34" charset="0"/>
              </a:rPr>
              <a:t>End of the chapter 5</a:t>
            </a:r>
          </a:p>
        </p:txBody>
      </p:sp>
    </p:spTree>
    <p:extLst>
      <p:ext uri="{BB962C8B-B14F-4D97-AF65-F5344CB8AC3E}">
        <p14:creationId xmlns:p14="http://schemas.microsoft.com/office/powerpoint/2010/main" val="1325585050"/>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7" name="TextBox 6"/>
          <p:cNvSpPr txBox="1"/>
          <p:nvPr/>
        </p:nvSpPr>
        <p:spPr>
          <a:xfrm>
            <a:off x="3276600" y="304800"/>
            <a:ext cx="55626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1. Structure of Carbohydrates</a:t>
            </a:r>
          </a:p>
        </p:txBody>
      </p:sp>
      <p:sp>
        <p:nvSpPr>
          <p:cNvPr id="9" name="Rectangle 8"/>
          <p:cNvSpPr/>
          <p:nvPr/>
        </p:nvSpPr>
        <p:spPr>
          <a:xfrm>
            <a:off x="304800" y="1219200"/>
            <a:ext cx="8534400" cy="2239844"/>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CH</a:t>
            </a:r>
            <a:r>
              <a:rPr lang="en-US" sz="2400" baseline="-25000" dirty="0">
                <a:solidFill>
                  <a:schemeClr val="bg1"/>
                </a:solidFill>
                <a:latin typeface="Arial" pitchFamily="34" charset="0"/>
                <a:cs typeface="Arial" pitchFamily="34" charset="0"/>
                <a:sym typeface="Symbol" pitchFamily="18" charset="2"/>
              </a:rPr>
              <a:t>2</a:t>
            </a:r>
            <a:r>
              <a:rPr lang="en-US" sz="2400" dirty="0">
                <a:solidFill>
                  <a:schemeClr val="bg1"/>
                </a:solidFill>
                <a:latin typeface="Arial" pitchFamily="34" charset="0"/>
                <a:cs typeface="Arial" pitchFamily="34" charset="0"/>
                <a:sym typeface="Symbol" pitchFamily="18" charset="2"/>
              </a:rPr>
              <a:t>O is the empirical formula of carbohydrates.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C</a:t>
            </a:r>
            <a:r>
              <a:rPr lang="en-US" sz="2400" baseline="-25000" dirty="0">
                <a:solidFill>
                  <a:schemeClr val="bg1"/>
                </a:solidFill>
                <a:latin typeface="Arial" pitchFamily="34" charset="0"/>
                <a:cs typeface="Arial" pitchFamily="34" charset="0"/>
                <a:sym typeface="Symbol" pitchFamily="18" charset="2"/>
              </a:rPr>
              <a:t>n</a:t>
            </a:r>
            <a:r>
              <a:rPr lang="en-US" sz="2400" dirty="0">
                <a:solidFill>
                  <a:schemeClr val="bg1"/>
                </a:solidFill>
                <a:latin typeface="Arial" pitchFamily="34" charset="0"/>
                <a:cs typeface="Arial" pitchFamily="34" charset="0"/>
                <a:sym typeface="Symbol" pitchFamily="18" charset="2"/>
              </a:rPr>
              <a:t>(H</a:t>
            </a:r>
            <a:r>
              <a:rPr lang="en-US" sz="2400" baseline="-25000" dirty="0">
                <a:solidFill>
                  <a:schemeClr val="bg1"/>
                </a:solidFill>
                <a:latin typeface="Arial" pitchFamily="34" charset="0"/>
                <a:cs typeface="Arial" pitchFamily="34" charset="0"/>
                <a:sym typeface="Symbol" pitchFamily="18" charset="2"/>
              </a:rPr>
              <a:t>2</a:t>
            </a:r>
            <a:r>
              <a:rPr lang="en-US" sz="2400" dirty="0">
                <a:solidFill>
                  <a:schemeClr val="bg1"/>
                </a:solidFill>
                <a:latin typeface="Arial" pitchFamily="34" charset="0"/>
                <a:cs typeface="Arial" pitchFamily="34" charset="0"/>
                <a:sym typeface="Symbol" pitchFamily="18" charset="2"/>
              </a:rPr>
              <a:t>O)</a:t>
            </a:r>
            <a:r>
              <a:rPr lang="en-US" sz="2400" baseline="-25000" dirty="0">
                <a:solidFill>
                  <a:schemeClr val="bg1"/>
                </a:solidFill>
                <a:latin typeface="Arial" pitchFamily="34" charset="0"/>
                <a:cs typeface="Arial" pitchFamily="34" charset="0"/>
                <a:sym typeface="Symbol" pitchFamily="18" charset="2"/>
              </a:rPr>
              <a:t>n</a:t>
            </a:r>
            <a:r>
              <a:rPr lang="en-US" sz="2400" dirty="0">
                <a:solidFill>
                  <a:schemeClr val="bg1"/>
                </a:solidFill>
                <a:latin typeface="Arial" pitchFamily="34" charset="0"/>
                <a:cs typeface="Arial" pitchFamily="34" charset="0"/>
                <a:sym typeface="Symbol" pitchFamily="18" charset="2"/>
              </a:rPr>
              <a:t>  is general formula.</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The name saccharide is from sweet taste. </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They contain alcohol, aldehyde and/or ketone </a:t>
            </a:r>
          </a:p>
        </p:txBody>
      </p:sp>
      <p:graphicFrame>
        <p:nvGraphicFramePr>
          <p:cNvPr id="295939" name="Object 16"/>
          <p:cNvGraphicFramePr>
            <a:graphicFrameLocks noChangeAspect="1"/>
          </p:cNvGraphicFramePr>
          <p:nvPr>
            <p:extLst>
              <p:ext uri="{D42A27DB-BD31-4B8C-83A1-F6EECF244321}">
                <p14:modId xmlns:p14="http://schemas.microsoft.com/office/powerpoint/2010/main" val="1674402754"/>
              </p:ext>
            </p:extLst>
          </p:nvPr>
        </p:nvGraphicFramePr>
        <p:xfrm>
          <a:off x="609600" y="3429000"/>
          <a:ext cx="6959600" cy="992422"/>
        </p:xfrm>
        <a:graphic>
          <a:graphicData uri="http://schemas.openxmlformats.org/presentationml/2006/ole">
            <mc:AlternateContent xmlns:mc="http://schemas.openxmlformats.org/markup-compatibility/2006">
              <mc:Choice xmlns:v="urn:schemas-microsoft-com:vml" Requires="v">
                <p:oleObj name="CS ChemDraw Drawing" r:id="rId2" imgW="2756160" imgH="393480" progId="ChemDraw.Document.6.0">
                  <p:embed/>
                </p:oleObj>
              </mc:Choice>
              <mc:Fallback>
                <p:oleObj name="CS ChemDraw Drawing" r:id="rId2" imgW="2756160" imgH="393480" progId="ChemDraw.Document.6.0">
                  <p:embed/>
                  <p:pic>
                    <p:nvPicPr>
                      <p:cNvPr id="0" name="Object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6959600" cy="992422"/>
                      </a:xfrm>
                      <a:prstGeom prst="rect">
                        <a:avLst/>
                      </a:prstGeom>
                      <a:noFill/>
                      <a:ln>
                        <a:noFill/>
                      </a:ln>
                      <a:extLst>
                        <a:ext uri="{909E8E84-426E-40DD-AFC4-6F175D3DCCD1}">
                          <a14:hiddenFill xmlns:a14="http://schemas.microsoft.com/office/drawing/2010/main">
                            <a:solidFill>
                              <a:srgbClr val="D6E456">
                                <a:alpha val="89000"/>
                              </a:srgbClr>
                            </a:solidFill>
                          </a14:hiddenFill>
                        </a:ext>
                        <a:ext uri="{91240B29-F687-4F45-9708-019B960494DF}">
                          <a14:hiddenLine xmlns:a14="http://schemas.microsoft.com/office/drawing/2010/main" w="25400">
                            <a:solidFill>
                              <a:srgbClr val="2F4453"/>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44353390-3684-AB05-8FCC-11E550E32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34" y="4572000"/>
            <a:ext cx="4708764" cy="762000"/>
          </a:xfrm>
          <a:prstGeom prst="rect">
            <a:avLst/>
          </a:prstGeom>
        </p:spPr>
      </p:pic>
      <p:sp>
        <p:nvSpPr>
          <p:cNvPr id="4" name="Rectangle 3">
            <a:extLst>
              <a:ext uri="{FF2B5EF4-FFF2-40B4-BE49-F238E27FC236}">
                <a16:creationId xmlns:a16="http://schemas.microsoft.com/office/drawing/2014/main" id="{2D8D2C85-053D-381B-6826-26885B833B78}"/>
              </a:ext>
            </a:extLst>
          </p:cNvPr>
          <p:cNvSpPr/>
          <p:nvPr/>
        </p:nvSpPr>
        <p:spPr>
          <a:xfrm>
            <a:off x="304800" y="5445705"/>
            <a:ext cx="8534400" cy="1131848"/>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Monosaccharides do not undergo hydrolysis, and polysaccharides hydrolyze to form monosaccharides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C457-BF52-E4ED-7395-E49A9204D98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9839F54-96F8-43F9-DE5E-D43AB92D997B}"/>
              </a:ext>
            </a:extLst>
          </p:cNvPr>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7" name="TextBox 6">
            <a:extLst>
              <a:ext uri="{FF2B5EF4-FFF2-40B4-BE49-F238E27FC236}">
                <a16:creationId xmlns:a16="http://schemas.microsoft.com/office/drawing/2014/main" id="{34DC4E89-0B73-6D7E-F11A-A7105B68BAB3}"/>
              </a:ext>
            </a:extLst>
          </p:cNvPr>
          <p:cNvSpPr txBox="1"/>
          <p:nvPr/>
        </p:nvSpPr>
        <p:spPr>
          <a:xfrm>
            <a:off x="3276600" y="304800"/>
            <a:ext cx="5562600" cy="738664"/>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1. Structure of Carbohydrates</a:t>
            </a:r>
          </a:p>
        </p:txBody>
      </p:sp>
      <p:pic>
        <p:nvPicPr>
          <p:cNvPr id="2" name="Burning of sugar.wmv">
            <a:hlinkClick r:id="" action="ppaction://media"/>
            <a:extLst>
              <a:ext uri="{FF2B5EF4-FFF2-40B4-BE49-F238E27FC236}">
                <a16:creationId xmlns:a16="http://schemas.microsoft.com/office/drawing/2014/main" id="{E71E6FE3-E17D-3F87-C589-21792E3182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1371600"/>
            <a:ext cx="6096000" cy="4572000"/>
          </a:xfrm>
          <a:prstGeom prst="rect">
            <a:avLst/>
          </a:prstGeom>
        </p:spPr>
      </p:pic>
    </p:spTree>
    <p:extLst>
      <p:ext uri="{BB962C8B-B14F-4D97-AF65-F5344CB8AC3E}">
        <p14:creationId xmlns:p14="http://schemas.microsoft.com/office/powerpoint/2010/main" val="3182883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Common Carbohydrates</a:t>
            </a:r>
          </a:p>
        </p:txBody>
      </p:sp>
      <p:sp>
        <p:nvSpPr>
          <p:cNvPr id="2" name="Rectangle 1">
            <a:extLst>
              <a:ext uri="{FF2B5EF4-FFF2-40B4-BE49-F238E27FC236}">
                <a16:creationId xmlns:a16="http://schemas.microsoft.com/office/drawing/2014/main" id="{9E08E52C-B33A-FAC5-2993-2672F9241728}"/>
              </a:ext>
            </a:extLst>
          </p:cNvPr>
          <p:cNvSpPr/>
          <p:nvPr/>
        </p:nvSpPr>
        <p:spPr>
          <a:xfrm>
            <a:off x="304800" y="1143000"/>
            <a:ext cx="8534400" cy="1685846"/>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Common monosaccharides are glucose and fructose, both contain six carbon atoms in their molecules also called hexoses. </a:t>
            </a:r>
          </a:p>
        </p:txBody>
      </p:sp>
      <p:sp>
        <p:nvSpPr>
          <p:cNvPr id="3" name="Rectangle 13">
            <a:extLst>
              <a:ext uri="{FF2B5EF4-FFF2-40B4-BE49-F238E27FC236}">
                <a16:creationId xmlns:a16="http://schemas.microsoft.com/office/drawing/2014/main" id="{F2E451CF-A64E-4FC1-EB2D-EDF6672E38F6}"/>
              </a:ext>
            </a:extLst>
          </p:cNvPr>
          <p:cNvSpPr>
            <a:spLocks noChangeArrowheads="1"/>
          </p:cNvSpPr>
          <p:nvPr/>
        </p:nvSpPr>
        <p:spPr bwMode="auto">
          <a:xfrm>
            <a:off x="228600" y="2743200"/>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Glucose</a:t>
            </a:r>
            <a:endParaRPr lang="en-US" sz="2400" b="1" dirty="0">
              <a:solidFill>
                <a:schemeClr val="bg1"/>
              </a:solidFill>
            </a:endParaRPr>
          </a:p>
        </p:txBody>
      </p:sp>
      <p:sp>
        <p:nvSpPr>
          <p:cNvPr id="4" name="Rectangle 3">
            <a:extLst>
              <a:ext uri="{FF2B5EF4-FFF2-40B4-BE49-F238E27FC236}">
                <a16:creationId xmlns:a16="http://schemas.microsoft.com/office/drawing/2014/main" id="{A34BAF68-A93A-DE0B-E792-55D4E7244309}"/>
              </a:ext>
            </a:extLst>
          </p:cNvPr>
          <p:cNvSpPr/>
          <p:nvPr/>
        </p:nvSpPr>
        <p:spPr>
          <a:xfrm>
            <a:off x="2209800" y="3103236"/>
            <a:ext cx="6781800" cy="3347840"/>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Colorless, crystalline sweet substance, well soluble in water, because of the OH</a:t>
            </a:r>
            <a:r>
              <a:rPr lang="en-US" sz="2400" baseline="30000" dirty="0">
                <a:solidFill>
                  <a:schemeClr val="bg1"/>
                </a:solidFill>
                <a:latin typeface="Arial" pitchFamily="34" charset="0"/>
                <a:cs typeface="Arial" pitchFamily="34" charset="0"/>
                <a:sym typeface="Symbol" pitchFamily="18" charset="2"/>
              </a:rPr>
              <a:t>-</a:t>
            </a:r>
            <a:r>
              <a:rPr lang="en-US" sz="2400" dirty="0">
                <a:solidFill>
                  <a:schemeClr val="bg1"/>
                </a:solidFill>
                <a:latin typeface="Arial" pitchFamily="34" charset="0"/>
                <a:cs typeface="Arial" pitchFamily="34" charset="0"/>
                <a:sym typeface="Symbol" pitchFamily="18" charset="2"/>
              </a:rPr>
              <a:t> groups in the molecule, and forms hydrogen bonds.</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In the structure there are both aldehyde and hydroxyl groups, therefore when oxidized gluconic acid is formed. </a:t>
            </a:r>
          </a:p>
        </p:txBody>
      </p:sp>
      <p:pic>
        <p:nvPicPr>
          <p:cNvPr id="7" name="Picture 6">
            <a:extLst>
              <a:ext uri="{FF2B5EF4-FFF2-40B4-BE49-F238E27FC236}">
                <a16:creationId xmlns:a16="http://schemas.microsoft.com/office/drawing/2014/main" id="{BB1E61E2-FB20-538C-3AD4-38911E55A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03" y="3385433"/>
            <a:ext cx="1220771" cy="32454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C3CA8-D4E1-01C2-EC09-3DFFAB2885C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6FD852D-2FAA-8358-FC1C-B639F4AC8738}"/>
              </a:ext>
            </a:extLst>
          </p:cNvPr>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a:extLst>
              <a:ext uri="{FF2B5EF4-FFF2-40B4-BE49-F238E27FC236}">
                <a16:creationId xmlns:a16="http://schemas.microsoft.com/office/drawing/2014/main" id="{5D1EB866-2A72-2FC5-AA65-ED72E84C78CA}"/>
              </a:ext>
            </a:extLst>
          </p:cNvPr>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Common Carbohydrates</a:t>
            </a:r>
          </a:p>
        </p:txBody>
      </p:sp>
      <p:sp>
        <p:nvSpPr>
          <p:cNvPr id="3" name="Rectangle 13">
            <a:extLst>
              <a:ext uri="{FF2B5EF4-FFF2-40B4-BE49-F238E27FC236}">
                <a16:creationId xmlns:a16="http://schemas.microsoft.com/office/drawing/2014/main" id="{13F21C5B-FE80-A037-EF9E-2EF29B56A991}"/>
              </a:ext>
            </a:extLst>
          </p:cNvPr>
          <p:cNvSpPr>
            <a:spLocks noChangeArrowheads="1"/>
          </p:cNvSpPr>
          <p:nvPr/>
        </p:nvSpPr>
        <p:spPr bwMode="auto">
          <a:xfrm>
            <a:off x="228600" y="982489"/>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Glucose</a:t>
            </a:r>
            <a:endParaRPr lang="en-US" sz="2400" b="1" dirty="0">
              <a:solidFill>
                <a:schemeClr val="bg1"/>
              </a:solidFill>
            </a:endParaRPr>
          </a:p>
        </p:txBody>
      </p:sp>
      <p:sp>
        <p:nvSpPr>
          <p:cNvPr id="8" name="Rectangle 7">
            <a:extLst>
              <a:ext uri="{FF2B5EF4-FFF2-40B4-BE49-F238E27FC236}">
                <a16:creationId xmlns:a16="http://schemas.microsoft.com/office/drawing/2014/main" id="{53E24A48-1BBE-1D55-37B2-DB998D2A8332}"/>
              </a:ext>
            </a:extLst>
          </p:cNvPr>
          <p:cNvSpPr/>
          <p:nvPr/>
        </p:nvSpPr>
        <p:spPr>
          <a:xfrm>
            <a:off x="381000" y="2971800"/>
            <a:ext cx="8229600" cy="2793842"/>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The calcium salt of gluconic acid is widely used in medicine and is called calcium gluconate (antiallergic, anti-inflammatory).</a:t>
            </a:r>
          </a:p>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a:t>
            </a:r>
            <a:r>
              <a:rPr lang="en-US" sz="2400" dirty="0" err="1">
                <a:solidFill>
                  <a:schemeClr val="bg1"/>
                </a:solidFill>
                <a:latin typeface="Arial" pitchFamily="34" charset="0"/>
                <a:cs typeface="Arial" pitchFamily="34" charset="0"/>
                <a:sym typeface="Symbol" pitchFamily="18" charset="2"/>
              </a:rPr>
              <a:t>Tollen’s</a:t>
            </a:r>
            <a:r>
              <a:rPr lang="en-US" sz="2400" dirty="0">
                <a:solidFill>
                  <a:schemeClr val="bg1"/>
                </a:solidFill>
                <a:latin typeface="Arial" pitchFamily="34" charset="0"/>
                <a:cs typeface="Arial" pitchFamily="34" charset="0"/>
                <a:sym typeface="Symbol" pitchFamily="18" charset="2"/>
              </a:rPr>
              <a:t> reagent oxidizes glucose to gluconic acid and silver mirror is formed. </a:t>
            </a:r>
          </a:p>
        </p:txBody>
      </p:sp>
      <p:pic>
        <p:nvPicPr>
          <p:cNvPr id="14" name="Picture 13">
            <a:extLst>
              <a:ext uri="{FF2B5EF4-FFF2-40B4-BE49-F238E27FC236}">
                <a16:creationId xmlns:a16="http://schemas.microsoft.com/office/drawing/2014/main" id="{725406B8-6470-D6C5-A9CF-915431402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81" y="1752600"/>
            <a:ext cx="7365305" cy="914400"/>
          </a:xfrm>
          <a:prstGeom prst="rect">
            <a:avLst/>
          </a:prstGeom>
        </p:spPr>
      </p:pic>
    </p:spTree>
    <p:extLst>
      <p:ext uri="{BB962C8B-B14F-4D97-AF65-F5344CB8AC3E}">
        <p14:creationId xmlns:p14="http://schemas.microsoft.com/office/powerpoint/2010/main" val="1594912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DCBAF-14CF-9FF1-DF46-EB80D87A970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5C0EF76-7026-C05A-A2AD-D7F7A326BF3A}"/>
              </a:ext>
            </a:extLst>
          </p:cNvPr>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a:extLst>
              <a:ext uri="{FF2B5EF4-FFF2-40B4-BE49-F238E27FC236}">
                <a16:creationId xmlns:a16="http://schemas.microsoft.com/office/drawing/2014/main" id="{F850BF17-4A5B-5ED2-843D-B92AC0B41CC5}"/>
              </a:ext>
            </a:extLst>
          </p:cNvPr>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Common Carbohydrates</a:t>
            </a:r>
          </a:p>
        </p:txBody>
      </p:sp>
      <p:sp>
        <p:nvSpPr>
          <p:cNvPr id="3" name="Rectangle 13">
            <a:extLst>
              <a:ext uri="{FF2B5EF4-FFF2-40B4-BE49-F238E27FC236}">
                <a16:creationId xmlns:a16="http://schemas.microsoft.com/office/drawing/2014/main" id="{827F7D92-3D58-031B-41DA-06BC743F5FAE}"/>
              </a:ext>
            </a:extLst>
          </p:cNvPr>
          <p:cNvSpPr>
            <a:spLocks noChangeArrowheads="1"/>
          </p:cNvSpPr>
          <p:nvPr/>
        </p:nvSpPr>
        <p:spPr bwMode="auto">
          <a:xfrm>
            <a:off x="228600" y="982489"/>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Glucose</a:t>
            </a:r>
            <a:endParaRPr lang="en-US" sz="2400" b="1" dirty="0">
              <a:solidFill>
                <a:schemeClr val="bg1"/>
              </a:solidFill>
            </a:endParaRPr>
          </a:p>
        </p:txBody>
      </p:sp>
      <p:sp>
        <p:nvSpPr>
          <p:cNvPr id="8" name="Rectangle 7">
            <a:extLst>
              <a:ext uri="{FF2B5EF4-FFF2-40B4-BE49-F238E27FC236}">
                <a16:creationId xmlns:a16="http://schemas.microsoft.com/office/drawing/2014/main" id="{07ECDCA2-3911-F084-196F-67A279F7E5F8}"/>
              </a:ext>
            </a:extLst>
          </p:cNvPr>
          <p:cNvSpPr/>
          <p:nvPr/>
        </p:nvSpPr>
        <p:spPr>
          <a:xfrm>
            <a:off x="381000" y="2971800"/>
            <a:ext cx="8229600" cy="1685846"/>
          </a:xfrm>
          <a:prstGeom prst="rect">
            <a:avLst/>
          </a:prstGeom>
        </p:spPr>
        <p:txBody>
          <a:bodyPr wrap="square">
            <a:spAutoFit/>
          </a:bodyPr>
          <a:lstStyle/>
          <a:p>
            <a:pPr>
              <a:lnSpc>
                <a:spcPct val="150000"/>
              </a:lnSpc>
              <a:buClr>
                <a:srgbClr val="FFC000"/>
              </a:buClr>
              <a:buFont typeface="Arial" pitchFamily="34" charset="0"/>
              <a:buChar char="•"/>
            </a:pPr>
            <a:r>
              <a:rPr lang="en-US" sz="2400" dirty="0">
                <a:solidFill>
                  <a:schemeClr val="bg1"/>
                </a:solidFill>
                <a:latin typeface="Arial" pitchFamily="34" charset="0"/>
                <a:cs typeface="Arial" pitchFamily="34" charset="0"/>
                <a:sym typeface="Symbol" pitchFamily="18" charset="2"/>
              </a:rPr>
              <a:t> When glucose is reduced </a:t>
            </a:r>
            <a:r>
              <a:rPr lang="en-US" sz="2400" dirty="0" err="1">
                <a:solidFill>
                  <a:schemeClr val="bg1"/>
                </a:solidFill>
                <a:latin typeface="Arial" pitchFamily="34" charset="0"/>
                <a:cs typeface="Arial" pitchFamily="34" charset="0"/>
                <a:sym typeface="Symbol" pitchFamily="18" charset="2"/>
              </a:rPr>
              <a:t>hexahydroxylic</a:t>
            </a:r>
            <a:r>
              <a:rPr lang="en-US" sz="2400" dirty="0">
                <a:solidFill>
                  <a:schemeClr val="bg1"/>
                </a:solidFill>
                <a:latin typeface="Arial" pitchFamily="34" charset="0"/>
                <a:cs typeface="Arial" pitchFamily="34" charset="0"/>
                <a:sym typeface="Symbol" pitchFamily="18" charset="2"/>
              </a:rPr>
              <a:t> alcohol is formed, called </a:t>
            </a:r>
            <a:r>
              <a:rPr lang="en-US" sz="2400" i="1" dirty="0">
                <a:solidFill>
                  <a:srgbClr val="FFC000"/>
                </a:solidFill>
                <a:latin typeface="Arial" pitchFamily="34" charset="0"/>
                <a:cs typeface="Arial" pitchFamily="34" charset="0"/>
                <a:sym typeface="Symbol" pitchFamily="18" charset="2"/>
              </a:rPr>
              <a:t>sorbitol, </a:t>
            </a:r>
            <a:r>
              <a:rPr lang="en-US" sz="2400" dirty="0">
                <a:solidFill>
                  <a:schemeClr val="bg1"/>
                </a:solidFill>
                <a:latin typeface="Arial" pitchFamily="34" charset="0"/>
                <a:cs typeface="Arial" pitchFamily="34" charset="0"/>
                <a:sym typeface="Symbol" pitchFamily="18" charset="2"/>
              </a:rPr>
              <a:t>is used as raw material to produce vitamin C.</a:t>
            </a:r>
          </a:p>
        </p:txBody>
      </p:sp>
      <p:pic>
        <p:nvPicPr>
          <p:cNvPr id="4" name="Picture 3">
            <a:extLst>
              <a:ext uri="{FF2B5EF4-FFF2-40B4-BE49-F238E27FC236}">
                <a16:creationId xmlns:a16="http://schemas.microsoft.com/office/drawing/2014/main" id="{862FF144-9F26-D2E4-5C1D-A0C98BCAE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76400"/>
            <a:ext cx="7543800" cy="959403"/>
          </a:xfrm>
          <a:prstGeom prst="rect">
            <a:avLst/>
          </a:prstGeom>
        </p:spPr>
      </p:pic>
      <p:pic>
        <p:nvPicPr>
          <p:cNvPr id="10" name="Picture 9">
            <a:extLst>
              <a:ext uri="{FF2B5EF4-FFF2-40B4-BE49-F238E27FC236}">
                <a16:creationId xmlns:a16="http://schemas.microsoft.com/office/drawing/2014/main" id="{2C4D07EC-B164-6411-66A1-6298C2D01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02" y="4828756"/>
            <a:ext cx="6618195" cy="1046755"/>
          </a:xfrm>
          <a:prstGeom prst="rect">
            <a:avLst/>
          </a:prstGeom>
        </p:spPr>
      </p:pic>
    </p:spTree>
    <p:extLst>
      <p:ext uri="{BB962C8B-B14F-4D97-AF65-F5344CB8AC3E}">
        <p14:creationId xmlns:p14="http://schemas.microsoft.com/office/powerpoint/2010/main" val="328163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F14D7-54FC-6B39-E236-098EB665C95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D00FD0D-0981-2C90-6F59-0D979E7CC867}"/>
              </a:ext>
            </a:extLst>
          </p:cNvPr>
          <p:cNvSpPr txBox="1"/>
          <p:nvPr/>
        </p:nvSpPr>
        <p:spPr>
          <a:xfrm>
            <a:off x="685800" y="381000"/>
            <a:ext cx="2286000" cy="584775"/>
          </a:xfrm>
          <a:prstGeom prst="rect">
            <a:avLst/>
          </a:prstGeom>
          <a:solidFill>
            <a:srgbClr val="C00000"/>
          </a:solidFill>
          <a:ln w="57150" cap="rnd">
            <a:solidFill>
              <a:srgbClr val="F5EA0F"/>
            </a:solidFill>
          </a:ln>
          <a:effectLst>
            <a:outerShdw blurRad="482600" dist="38100" dir="8100000" sx="102000" sy="102000" algn="tr" rotWithShape="0">
              <a:srgbClr val="F5EA0F">
                <a:alpha val="0"/>
              </a:srgbClr>
            </a:outerShdw>
          </a:effectLst>
          <a:scene3d>
            <a:camera prst="orthographicFront"/>
            <a:lightRig rig="threePt" dir="t"/>
          </a:scene3d>
          <a:sp3d>
            <a:bevelT w="165100" prst="coolSlant"/>
          </a:sp3d>
        </p:spPr>
        <p:txBody>
          <a:bodyPr wrap="square" lIns="91440" rtlCol="0" anchor="ctr" anchorCtr="1">
            <a:spAutoFit/>
          </a:body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Chapter  5</a:t>
            </a:r>
          </a:p>
        </p:txBody>
      </p:sp>
      <p:sp>
        <p:nvSpPr>
          <p:cNvPr id="12" name="TextBox 11">
            <a:extLst>
              <a:ext uri="{FF2B5EF4-FFF2-40B4-BE49-F238E27FC236}">
                <a16:creationId xmlns:a16="http://schemas.microsoft.com/office/drawing/2014/main" id="{4AABD188-77C5-4B02-5B8F-4568905956A0}"/>
              </a:ext>
            </a:extLst>
          </p:cNvPr>
          <p:cNvSpPr txBox="1"/>
          <p:nvPr/>
        </p:nvSpPr>
        <p:spPr>
          <a:xfrm>
            <a:off x="3048000" y="304800"/>
            <a:ext cx="6019800" cy="658835"/>
          </a:xfrm>
          <a:prstGeom prst="rect">
            <a:avLst/>
          </a:prstGeom>
          <a:noFill/>
        </p:spPr>
        <p:txBody>
          <a:bodyPr wrap="square" rtlCol="0">
            <a:spAutoFit/>
          </a:bodyPr>
          <a:lstStyle/>
          <a:p>
            <a:pPr marL="342900" indent="-342900">
              <a:lnSpc>
                <a:spcPct val="150000"/>
              </a:lnSpc>
              <a:buClr>
                <a:srgbClr val="FFC000"/>
              </a:buClr>
            </a:pPr>
            <a:r>
              <a:rPr lang="en-US" sz="2800" b="1" dirty="0">
                <a:solidFill>
                  <a:srgbClr val="FFC000"/>
                </a:solidFill>
                <a:latin typeface="Arial" pitchFamily="34" charset="0"/>
                <a:cs typeface="Arial" pitchFamily="34" charset="0"/>
              </a:rPr>
              <a:t>Common Carbohydrates</a:t>
            </a:r>
          </a:p>
        </p:txBody>
      </p:sp>
      <p:sp>
        <p:nvSpPr>
          <p:cNvPr id="3" name="Rectangle 13">
            <a:extLst>
              <a:ext uri="{FF2B5EF4-FFF2-40B4-BE49-F238E27FC236}">
                <a16:creationId xmlns:a16="http://schemas.microsoft.com/office/drawing/2014/main" id="{527C1ED6-03A2-F69F-1778-B3F7C06CDFE0}"/>
              </a:ext>
            </a:extLst>
          </p:cNvPr>
          <p:cNvSpPr>
            <a:spLocks noChangeArrowheads="1"/>
          </p:cNvSpPr>
          <p:nvPr/>
        </p:nvSpPr>
        <p:spPr bwMode="auto">
          <a:xfrm>
            <a:off x="228600" y="982489"/>
            <a:ext cx="3581400" cy="586699"/>
          </a:xfrm>
          <a:prstGeom prst="rect">
            <a:avLst/>
          </a:prstGeom>
          <a:noFill/>
          <a:ln w="25400">
            <a:noFill/>
            <a:miter lim="800000"/>
            <a:headEnd/>
            <a:tailEnd/>
          </a:ln>
          <a:effectLst/>
        </p:spPr>
        <p:txBody>
          <a:bodyPr wrap="square" anchor="ctr">
            <a:spAutoFit/>
          </a:bodyPr>
          <a:lstStyle/>
          <a:p>
            <a:pPr>
              <a:lnSpc>
                <a:spcPct val="150000"/>
              </a:lnSpc>
              <a:buClr>
                <a:srgbClr val="FFC000"/>
              </a:buClr>
            </a:pPr>
            <a:r>
              <a:rPr lang="en-US" sz="2400" b="1" dirty="0">
                <a:solidFill>
                  <a:srgbClr val="FFC000"/>
                </a:solidFill>
                <a:latin typeface="Arial" pitchFamily="34" charset="0"/>
                <a:cs typeface="Arial" pitchFamily="34" charset="0"/>
              </a:rPr>
              <a:t>1. Glucose</a:t>
            </a:r>
            <a:endParaRPr lang="en-US" sz="2400" b="1" dirty="0">
              <a:solidFill>
                <a:schemeClr val="bg1"/>
              </a:solidFill>
            </a:endParaRPr>
          </a:p>
        </p:txBody>
      </p:sp>
      <p:pic>
        <p:nvPicPr>
          <p:cNvPr id="2" name="Dextrose-Ag redox reac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600200"/>
            <a:ext cx="6096000" cy="4572000"/>
          </a:xfrm>
          <a:prstGeom prst="rect">
            <a:avLst/>
          </a:prstGeom>
        </p:spPr>
      </p:pic>
    </p:spTree>
    <p:extLst>
      <p:ext uri="{BB962C8B-B14F-4D97-AF65-F5344CB8AC3E}">
        <p14:creationId xmlns:p14="http://schemas.microsoft.com/office/powerpoint/2010/main" val="758964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F698A5">
            <a:alpha val="89018"/>
          </a:srgbClr>
        </a:solidFill>
        <a:ln w="25400" algn="ctr">
          <a:solidFill>
            <a:srgbClr val="2F4453"/>
          </a:solidFill>
          <a:miter lim="800000"/>
          <a:headEnd/>
          <a:tailEnd/>
        </a:ln>
      </a:spPr>
      <a:bodyPr/>
      <a:lstStyle>
        <a:defPPr>
          <a:spcBef>
            <a:spcPct val="50000"/>
          </a:spcBef>
          <a:defRPr sz="4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7488</TotalTime>
  <Words>1396</Words>
  <Application>Microsoft Office PowerPoint</Application>
  <PresentationFormat>On-screen Show (4:3)</PresentationFormat>
  <Paragraphs>192</Paragraphs>
  <Slides>33</Slides>
  <Notes>6</Notes>
  <HiddenSlides>0</HiddenSlides>
  <MMClips>3</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7" baseType="lpstr">
      <vt:lpstr>Arial</vt:lpstr>
      <vt:lpstr>Calibri</vt:lpstr>
      <vt:lpstr>Office Theme</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TTM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CHEMIST</dc:creator>
  <cp:lastModifiedBy>Faiz Ustun</cp:lastModifiedBy>
  <cp:revision>285</cp:revision>
  <dcterms:created xsi:type="dcterms:W3CDTF">2008-02-01T07:22:44Z</dcterms:created>
  <dcterms:modified xsi:type="dcterms:W3CDTF">2024-11-13T20:43:16Z</dcterms:modified>
</cp:coreProperties>
</file>