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activeX/activeX5.xml" ContentType="application/vnd.ms-office.activeX+xml"/>
  <Override PartName="/ppt/activeX/activeX6.xml" ContentType="application/vnd.ms-office.activeX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8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91" r:id="rId3"/>
    <p:sldId id="258" r:id="rId4"/>
    <p:sldId id="340" r:id="rId5"/>
    <p:sldId id="359" r:id="rId6"/>
    <p:sldId id="348" r:id="rId7"/>
    <p:sldId id="341" r:id="rId8"/>
    <p:sldId id="342" r:id="rId9"/>
    <p:sldId id="344" r:id="rId10"/>
    <p:sldId id="343" r:id="rId11"/>
    <p:sldId id="345" r:id="rId12"/>
    <p:sldId id="346" r:id="rId13"/>
    <p:sldId id="347" r:id="rId14"/>
    <p:sldId id="349" r:id="rId15"/>
    <p:sldId id="350" r:id="rId16"/>
    <p:sldId id="360" r:id="rId17"/>
    <p:sldId id="351" r:id="rId18"/>
    <p:sldId id="352" r:id="rId19"/>
    <p:sldId id="361" r:id="rId20"/>
    <p:sldId id="402" r:id="rId21"/>
    <p:sldId id="353" r:id="rId22"/>
    <p:sldId id="354" r:id="rId23"/>
    <p:sldId id="355" r:id="rId24"/>
    <p:sldId id="356" r:id="rId25"/>
    <p:sldId id="357" r:id="rId26"/>
    <p:sldId id="362" r:id="rId27"/>
    <p:sldId id="363" r:id="rId28"/>
    <p:sldId id="364" r:id="rId29"/>
    <p:sldId id="365" r:id="rId30"/>
    <p:sldId id="366" r:id="rId31"/>
    <p:sldId id="367" r:id="rId32"/>
    <p:sldId id="358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2" r:id="rId47"/>
    <p:sldId id="381" r:id="rId48"/>
    <p:sldId id="399" r:id="rId49"/>
    <p:sldId id="400" r:id="rId50"/>
    <p:sldId id="401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93" r:id="rId62"/>
    <p:sldId id="394" r:id="rId63"/>
    <p:sldId id="395" r:id="rId64"/>
    <p:sldId id="396" r:id="rId65"/>
    <p:sldId id="397" r:id="rId66"/>
    <p:sldId id="398" r:id="rId67"/>
    <p:sldId id="29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72"/>
    <a:srgbClr val="005024"/>
    <a:srgbClr val="0067B4"/>
    <a:srgbClr val="327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I:\PPTs Preparation Materials\Chemical Equilibrium\Haber-Bosch Process and Equilibrium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8314"/>
  <ax:ocxPr ax:name="_cy" ax:value="14534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An Equilibrium Reaction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7145"/>
  <ax:ocxPr ax:name="_cy" ax:value="14182"/>
</ax:ocx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Equilibrium Constant Expression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7145"/>
  <ax:ocxPr ax:name="_cy" ax:value="14182"/>
</ax:ocx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9A10-4BB2-4FB4-A0ED-6F768CABE80F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E88DD-84ED-401E-9B0A-A84F765B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4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5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0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9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88DD-84ED-401E-9B0A-A84F765B6D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F8CE-FA2F-4B10-AEBA-C70C0D32F7DD}" type="datetimeFigureOut">
              <a:rPr lang="en-US" smtClean="0"/>
              <a:pPr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39DD-BFDA-44BF-8385-047B90417E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1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2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36602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609600" y="1905000"/>
            <a:ext cx="8229600" cy="2862322"/>
          </a:xfrm>
          <a:prstGeom prst="rect">
            <a:avLst/>
          </a:prstGeom>
          <a:ln w="0" cap="rnd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Physical Equilibrium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 Equilibrium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Factors Causing Equilibrium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Equilibrium Constant Expression</a:t>
            </a: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Factors Affecting Equilibrium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295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Table of Contents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1066800"/>
            <a:ext cx="8077200" cy="3962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Fundamental</a:t>
            </a:r>
            <a:r>
              <a:rPr lang="en-US" sz="2400" i="1" baseline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of Dynamic Equilibrium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 does not show any visible change.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reaches through spontaneous change.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Forward and reverse reactions take place continuously.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must be in a closed system.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 must be kept constant through equilibrium.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7244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2HCl(g)    		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(homogeneous)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Mg(s) + 2HCl(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MgCl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 +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(heterogeneous)</a:t>
            </a:r>
            <a:endParaRPr lang="en-US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0840" r:id="rId2" imgW="5942857" imgH="4952381"/>
        </mc:Choice>
        <mc:Fallback>
          <p:control r:id="rId2" imgW="5942857" imgH="4952381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1447800"/>
                  <a:ext cx="5943600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7159" name="WindowsMediaPlayer1" r:id="rId2" imgW="6172200" imgH="5105520"/>
        </mc:Choice>
        <mc:Fallback>
          <p:control name="WindowsMediaPlayer1" r:id="rId2" imgW="6172200" imgH="51055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1371600"/>
                  <a:ext cx="61722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Factors Causing 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19200"/>
            <a:ext cx="8382000" cy="5105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There are two opposing factors causing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quilibrium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chemical reaction;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1.Tendency toward minimum energy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 nature matter tend to lose energy to reach a lower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energy state.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exothermic reactions direction of minimum energy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is in favor of products.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endothermic reactions direction of minimum energy is in favor of reactants.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Factors Causing 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600200"/>
            <a:ext cx="8077200" cy="3276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the direction of minimum energy in the following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∆H=+14 kcal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3O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∆H= - 68 kcal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+ 22 kcal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10985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2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648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a. Reverse		b. Forward		c. Reverse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Factors Causing 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19200"/>
            <a:ext cx="8077200" cy="3810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2.Tendency toward maximum randomness (Entropy)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Randomness increase from solid state to gaseous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state.</a:t>
            </a: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O(s)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O(</a:t>
            </a: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 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O(g)</a:t>
            </a: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Tendency toward maximum randomness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Randomness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is in favor of the side which has more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particles.</a:t>
            </a:r>
          </a:p>
          <a:p>
            <a:pPr marL="342900" lvl="0" indent="-34290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3O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  <a:p>
            <a:pPr marL="342900" indent="-34290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Tendency toward maximum randomness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82435" y="2992580"/>
            <a:ext cx="35052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4646612"/>
            <a:ext cx="2286000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5883" y="5276671"/>
            <a:ext cx="8539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If two tendencies min. energy and max. randomness are in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opposite directions in a reaction  the reaction can reach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equilibrium.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Factors Causing 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143000"/>
            <a:ext cx="8001000" cy="5334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2.Tendency toward maximum randomness (Entropy)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4567" r:id="rId2" imgW="5942857" imgH="4952381"/>
        </mc:Choice>
        <mc:Fallback>
          <p:control r:id="rId2" imgW="5942857" imgH="4952381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676400"/>
                  <a:ext cx="5943600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57200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Factors Causing 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600200"/>
            <a:ext cx="8077200" cy="3276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the following reactions whether they can reach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equilibrium or not.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→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∆H=+14 kcal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Al(s)  +  3HCl(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→  AlCl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  +  3/2H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+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68 kcal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+ 22 kcal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→ 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1" y="10985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3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648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838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a. Yes		b. No		c. Yes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838200" y="1524000"/>
          <a:ext cx="57229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7" name="CS ChemDraw Drawing" r:id="rId3" imgW="2616120" imgH="528480" progId="ChemDraw.Document.6.0">
                  <p:embed/>
                </p:oleObj>
              </mc:Choice>
              <mc:Fallback>
                <p:oleObj name="CS ChemDraw Drawing" r:id="rId3" imgW="2616120" imgH="5284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572293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503238" y="2935287"/>
          <a:ext cx="620236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8" name="CS ChemDraw Drawing" r:id="rId5" imgW="2834280" imgH="469080" progId="ChemDraw.Document.6.0">
                  <p:embed/>
                </p:oleObj>
              </mc:Choice>
              <mc:Fallback>
                <p:oleObj name="CS ChemDraw Drawing" r:id="rId5" imgW="2834280" imgH="46908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2935287"/>
                        <a:ext cx="6202362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81012" y="4114800"/>
          <a:ext cx="7215188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9" name="CS ChemDraw Drawing" r:id="rId7" imgW="3299040" imgH="537840" progId="ChemDraw.Document.6.0">
                  <p:embed/>
                </p:oleObj>
              </mc:Choice>
              <mc:Fallback>
                <p:oleObj name="CS ChemDraw Drawing" r:id="rId7" imgW="3299040" imgH="53784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" y="4114800"/>
                        <a:ext cx="7215188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520700" y="5507038"/>
          <a:ext cx="463708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0" name="CS ChemDraw Drawing" r:id="rId9" imgW="2118600" imgH="420480" progId="ChemDraw.Document.6.0">
                  <p:embed/>
                </p:oleObj>
              </mc:Choice>
              <mc:Fallback>
                <p:oleObj name="CS ChemDraw Drawing" r:id="rId9" imgW="2118600" imgH="42048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5507038"/>
                        <a:ext cx="4637088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5597" name="WindowsMediaPlayer1" r:id="rId2" imgW="6172200" imgH="5105520"/>
        </mc:Choice>
        <mc:Fallback>
          <p:control name="WindowsMediaPlayer1" r:id="rId2" imgW="6172200" imgH="510552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0" y="1600200"/>
                  <a:ext cx="61722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055500"/>
            <a:ext cx="84582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Tell about some processes that they go to completion.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29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Warm up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527" y="3242608"/>
            <a:ext cx="48846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Describe what </a:t>
            </a:r>
            <a:r>
              <a:rPr lang="en-US" sz="2400" i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reversible</a:t>
            </a:r>
            <a:r>
              <a:rPr lang="en-US" sz="24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means.</a:t>
            </a:r>
          </a:p>
          <a:p>
            <a:pPr marL="228600" indent="-228600"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28600" indent="-228600"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a synonym for reversible.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36602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5463" r:id="rId2" imgW="6095238" imgH="5106113"/>
        </mc:Choice>
        <mc:Fallback>
          <p:control r:id="rId2" imgW="6095238" imgH="510611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1524000"/>
                  <a:ext cx="60960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882" y="1219200"/>
            <a:ext cx="823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Solid and liquid substances are not included in </a:t>
            </a:r>
          </a:p>
          <a:p>
            <a:pPr>
              <a:buClr>
                <a:srgbClr val="FFC000"/>
              </a:buClr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expressions.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981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4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1" y="2514600"/>
            <a:ext cx="5181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expressions of the following </a:t>
            </a:r>
          </a:p>
          <a:p>
            <a:pPr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equilibrium reactions.</a:t>
            </a:r>
          </a:p>
          <a:p>
            <a:pPr marL="457200" lvl="0" indent="-4572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 marL="457200" lvl="0" indent="-4572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2Mg(s)  +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2MgO(s)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  <a:p>
            <a:pPr marL="457200" lvl="0" indent="-457200">
              <a:lnSpc>
                <a:spcPct val="200000"/>
              </a:lnSpc>
              <a:spcBef>
                <a:spcPct val="20000"/>
              </a:spcBef>
              <a:buClr>
                <a:srgbClr val="FFC000"/>
              </a:buClr>
              <a:buFont typeface="+mj-lt"/>
              <a:buAutoNum type="alphaLcPeriod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Ag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+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  +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Cl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aq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 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AgCl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(s)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53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30868"/>
              </p:ext>
            </p:extLst>
          </p:nvPr>
        </p:nvGraphicFramePr>
        <p:xfrm>
          <a:off x="5868988" y="3170238"/>
          <a:ext cx="2716212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5" name="CS ChemDraw Drawing" r:id="rId3" imgW="1312548" imgH="523941" progId="ChemDraw.Document.6.0">
                  <p:embed/>
                </p:oleObj>
              </mc:Choice>
              <mc:Fallback>
                <p:oleObj name="CS ChemDraw Drawing" r:id="rId3" imgW="1312548" imgH="523941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3170238"/>
                        <a:ext cx="2716212" cy="108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5943600" y="4114800"/>
          <a:ext cx="1562100" cy="90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6" name="CS ChemDraw Drawing" r:id="rId5" imgW="772560" imgH="448200" progId="ChemDraw.Document.6.0">
                  <p:embed/>
                </p:oleObj>
              </mc:Choice>
              <mc:Fallback>
                <p:oleObj name="CS ChemDraw Drawing" r:id="rId5" imgW="772560" imgH="448200" progId="ChemDraw.Document.6.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1562100" cy="906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5942013" y="4975225"/>
          <a:ext cx="25669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7" name="CS ChemDraw Drawing" r:id="rId7" imgW="1239840" imgH="472680" progId="ChemDraw.Document.6.0">
                  <p:embed/>
                </p:oleObj>
              </mc:Choice>
              <mc:Fallback>
                <p:oleObj name="CS ChemDraw Drawing" r:id="rId7" imgW="1239840" imgH="472680" progId="ChemDraw.Document.6.0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4975225"/>
                        <a:ext cx="2566987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5967413" y="5791200"/>
          <a:ext cx="25669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8" name="CS ChemDraw Drawing" r:id="rId9" imgW="1239840" imgH="414000" progId="ChemDraw.Document.6.0">
                  <p:embed/>
                </p:oleObj>
              </mc:Choice>
              <mc:Fallback>
                <p:oleObj name="CS ChemDraw Drawing" r:id="rId9" imgW="1239840" imgH="414000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5791200"/>
                        <a:ext cx="25669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324600" y="23939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5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 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following reaction is allowed to reach equilibrium. 		X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2Y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2XY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initial amounts of X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Y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gas present in a 2-L container are 2 mol and 6 mol respectively. The amount of XY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1 mol at equilibrium. What is the value of equilibrium constant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 			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2Y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2XY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Initial:			2 mol       6 mol             -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Change:     	        -0.5 mol     -1 mol	   + 1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equilibrium:	1.5 mol     5 mol	    1 mol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09600" y="3567447"/>
            <a:ext cx="6934200" cy="1395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209550" y="5472113"/>
          <a:ext cx="3487738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6" name="CS ChemDraw Drawing" r:id="rId3" imgW="1686154" imgH="500786" progId="ChemDraw.Document.6.0">
                  <p:embed/>
                </p:oleObj>
              </mc:Choice>
              <mc:Fallback>
                <p:oleObj name="CS ChemDraw Drawing" r:id="rId3" imgW="1686154" imgH="500786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5472113"/>
                        <a:ext cx="3487738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649662" y="5568950"/>
          <a:ext cx="36655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7" name="CS ChemDraw Drawing" r:id="rId5" imgW="1771560" imgH="480240" progId="ChemDraw.Document.6.0">
                  <p:embed/>
                </p:oleObj>
              </mc:Choice>
              <mc:Fallback>
                <p:oleObj name="CS ChemDraw Drawing" r:id="rId5" imgW="1771560" imgH="4802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2" y="5568950"/>
                        <a:ext cx="366553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04800" y="4078069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Concentrations:         1.5/2 M       5/2 M           ½ M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0.75 M         2.5 M          0.5 M 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6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8288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0.80 g sample of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placed in a 1.00 liter container decomposes 80% to establish equilibrium represented by the equation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2SO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at 1100 K.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Calculate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this reaction. (S:32, O:16)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5908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 	       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2SO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2SO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+ 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Initial:	     0.01 mol       	    -                    -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Change:  - 0.008 mol          +0.008 mol	  + 0.004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At equilibrium   0.002 mol            0.008 mol	     0.004 mol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4267200"/>
            <a:ext cx="76962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33400" y="5652753"/>
          <a:ext cx="32972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0" name="CS ChemDraw Drawing" r:id="rId3" imgW="1593360" imgH="473040" progId="ChemDraw.Document.6.0">
                  <p:embed/>
                </p:oleObj>
              </mc:Choice>
              <mc:Fallback>
                <p:oleObj name="CS ChemDraw Drawing" r:id="rId3" imgW="1593360" imgH="4730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52753"/>
                        <a:ext cx="32972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962400" y="5614987"/>
          <a:ext cx="366553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1" name="CS ChemDraw Drawing" r:id="rId5" imgW="1771560" imgH="457920" progId="ChemDraw.Document.6.0">
                  <p:embed/>
                </p:oleObj>
              </mc:Choice>
              <mc:Fallback>
                <p:oleObj name="CS ChemDraw Drawing" r:id="rId5" imgW="1771560" imgH="4579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614987"/>
                        <a:ext cx="3665538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04800" y="4724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Concentrations  0.002/1 M           0.008/1 M          0.004/1 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1676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24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0.8/80= 0.01 mol    </a:t>
            </a:r>
          </a:p>
          <a:p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24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0.01 – 0.01x0.80 (80%decomposes) = 0.002 mol </a:t>
            </a:r>
            <a:endParaRPr lang="en-AU" sz="24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192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7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	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 equilibrium system described by: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PCl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(g)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equals 35 at 487°C. If the concentrations of the PCl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PCl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equilibrium are 0.015 M and 0.78 M, respectively, what is the concentration of the Cl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3751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955675" y="4768850"/>
          <a:ext cx="26050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2" name="CS ChemDraw Drawing" r:id="rId3" imgW="1258920" imgH="492840" progId="ChemDraw.Document.6.0">
                  <p:embed/>
                </p:oleObj>
              </mc:Choice>
              <mc:Fallback>
                <p:oleObj name="CS ChemDraw Drawing" r:id="rId3" imgW="1258920" imgH="4928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768850"/>
                        <a:ext cx="26050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1" name="Object 2"/>
          <p:cNvGraphicFramePr>
            <a:graphicFrameLocks noChangeAspect="1"/>
          </p:cNvGraphicFramePr>
          <p:nvPr/>
        </p:nvGraphicFramePr>
        <p:xfrm>
          <a:off x="914400" y="5883275"/>
          <a:ext cx="60261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3" name="CS ChemDraw Drawing" r:id="rId5" imgW="2912040" imgH="470880" progId="ChemDraw.Document.6.0">
                  <p:embed/>
                </p:oleObj>
              </mc:Choice>
              <mc:Fallback>
                <p:oleObj name="CS ChemDraw Drawing" r:id="rId5" imgW="2912040" imgH="47088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83275"/>
                        <a:ext cx="60261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8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00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a certain temperature the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equilibrium system below is 4.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+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(g)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Calculate the concentration of each substance in the equilibrium obtained by mixing 0.6 mol of each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a 5 – L box?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the equilibrium were obtained by mixing 0.6 mol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and 0.6 mol CO what would be the equilibrium concentration of each species? Compare your results for part a and b.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461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425476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rgbClr val="FFC000"/>
                </a:solidFill>
              </a:rPr>
              <a:t> a.</a:t>
            </a:r>
            <a:r>
              <a:rPr lang="en-AU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+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(g)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Initial:	        0.6 mol      0.6 mol  	       -                    -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Change:        -x mol          -x mol	      +x mol       +x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At equilibrium   0.6 - x           0.6 - x mol       x mol         x mol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90600" y="3124200"/>
            <a:ext cx="76962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5562" y="4613275"/>
          <a:ext cx="32972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0" name="CS ChemDraw Drawing" r:id="rId3" imgW="1593360" imgH="495000" progId="ChemDraw.Document.6.0">
                  <p:embed/>
                </p:oleObj>
              </mc:Choice>
              <mc:Fallback>
                <p:oleObj name="CS ChemDraw Drawing" r:id="rId3" imgW="1593360" imgH="4950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" y="4613275"/>
                        <a:ext cx="3297238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200400" y="4267200"/>
          <a:ext cx="596265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1" name="CS ChemDraw Drawing" r:id="rId5" imgW="2741400" imgH="732960" progId="ChemDraw.Document.6.0">
                  <p:embed/>
                </p:oleObj>
              </mc:Choice>
              <mc:Fallback>
                <p:oleObj name="CS ChemDraw Drawing" r:id="rId5" imgW="2741400" imgH="7329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0"/>
                        <a:ext cx="5962650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3581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Concentrations (0.6–x)/5 M      (0.6–x)/5 M      x/5 M         x/5 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657671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[CO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(0.6–0.4)/5 M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0.04 M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O] = [CO] = 0.4/5 M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0.08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461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25476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rgbClr val="FFC000"/>
                </a:solidFill>
              </a:rPr>
              <a:t> b.</a:t>
            </a:r>
            <a:r>
              <a:rPr lang="en-AU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+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(g)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Initial:	            -              -                     0.6 mol      0.6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Change:        +x mol       +x mol	      -x mol       -x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At equilibrium       +x              +x mol     0.6-x mol     0.6-x mol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143000" y="3124200"/>
            <a:ext cx="76962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3975" y="4572000"/>
          <a:ext cx="3222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6" name="CS ChemDraw Drawing" r:id="rId3" imgW="1557360" imgH="413280" progId="ChemDraw.Document.6.0">
                  <p:embed/>
                </p:oleObj>
              </mc:Choice>
              <mc:Fallback>
                <p:oleObj name="CS ChemDraw Drawing" r:id="rId3" imgW="1557360" imgH="41328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4572000"/>
                        <a:ext cx="3222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74772"/>
              </p:ext>
            </p:extLst>
          </p:nvPr>
        </p:nvGraphicFramePr>
        <p:xfrm>
          <a:off x="3160713" y="4267201"/>
          <a:ext cx="5830887" cy="156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07" name="CS ChemDraw Drawing" r:id="rId5" imgW="2924999" imgH="794684" progId="ChemDraw.Document.6.0">
                  <p:embed/>
                </p:oleObj>
              </mc:Choice>
              <mc:Fallback>
                <p:oleObj name="CS ChemDraw Drawing" r:id="rId5" imgW="2924999" imgH="79468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267201"/>
                        <a:ext cx="5830887" cy="1567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" y="3581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Concentrations        x/5 M         x/5 M      (0.6–x)/5 M  (0.6–x)/5 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657671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[CO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=0.2/5 M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0.04 M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[H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O] = [CO] = (0.6-0.2)/5 M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0.08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1295400"/>
            <a:ext cx="7010400" cy="1981200"/>
            <a:chOff x="838200" y="1295400"/>
            <a:chExt cx="7010400" cy="19812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81400" y="1295400"/>
              <a:ext cx="1676400" cy="575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marL="228600" indent="-228600">
                <a:lnSpc>
                  <a:spcPct val="150000"/>
                </a:lnSpc>
                <a:buClr>
                  <a:srgbClr val="FFCC00"/>
                </a:buClr>
                <a:tabLst>
                  <a:tab pos="914400" algn="l"/>
                  <a:tab pos="1828800" algn="l"/>
                  <a:tab pos="2743200" algn="l"/>
                  <a:tab pos="3768725" algn="l"/>
                  <a:tab pos="4572000" algn="l"/>
                  <a:tab pos="5659438" algn="l"/>
                </a:tabLst>
              </a:pPr>
              <a:r>
                <a:rPr lang="en-US" sz="24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Reactions</a:t>
              </a:r>
              <a:endPara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524000" y="1905000"/>
              <a:ext cx="5334000" cy="914400"/>
              <a:chOff x="1524000" y="1905000"/>
              <a:chExt cx="5334000" cy="9144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1524000" y="2360612"/>
                <a:ext cx="5334000" cy="1588"/>
              </a:xfrm>
              <a:prstGeom prst="line">
                <a:avLst/>
              </a:pr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>
                <a:off x="4037805" y="2132806"/>
                <a:ext cx="457200" cy="1588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1296194" y="2590006"/>
                <a:ext cx="457200" cy="1588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6617315" y="2590006"/>
                <a:ext cx="457200" cy="1588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838200" y="2667000"/>
              <a:ext cx="1828800" cy="575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marL="228600" indent="-228600">
                <a:lnSpc>
                  <a:spcPct val="150000"/>
                </a:lnSpc>
                <a:buClr>
                  <a:srgbClr val="FFCC00"/>
                </a:buClr>
                <a:tabLst>
                  <a:tab pos="914400" algn="l"/>
                  <a:tab pos="1828800" algn="l"/>
                  <a:tab pos="2743200" algn="l"/>
                  <a:tab pos="3768725" algn="l"/>
                  <a:tab pos="4572000" algn="l"/>
                  <a:tab pos="5659438" algn="l"/>
                </a:tabLst>
              </a:pPr>
              <a:r>
                <a:rPr lang="en-US" sz="24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Irreversible</a:t>
              </a:r>
              <a:endPara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019800" y="2701314"/>
              <a:ext cx="1828800" cy="575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marL="228600" indent="-228600">
                <a:lnSpc>
                  <a:spcPct val="150000"/>
                </a:lnSpc>
                <a:buClr>
                  <a:srgbClr val="FFCC00"/>
                </a:buClr>
                <a:tabLst>
                  <a:tab pos="914400" algn="l"/>
                  <a:tab pos="1828800" algn="l"/>
                  <a:tab pos="2743200" algn="l"/>
                  <a:tab pos="3768725" algn="l"/>
                  <a:tab pos="4572000" algn="l"/>
                  <a:tab pos="5659438" algn="l"/>
                </a:tabLst>
              </a:pPr>
              <a:r>
                <a:rPr lang="en-US" sz="2400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Reversible</a:t>
              </a:r>
              <a:endPara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" y="3200400"/>
            <a:ext cx="4572000" cy="2305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one goes completion.</a:t>
            </a:r>
          </a:p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Explosions, burning</a:t>
            </a:r>
          </a:p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processes, decay of </a:t>
            </a:r>
          </a:p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leaves, etc.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24400" y="3200400"/>
            <a:ext cx="441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tabLst>
                <a:tab pos="228600" algn="l"/>
                <a:tab pos="1943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one that can occur in both</a:t>
            </a:r>
          </a:p>
          <a:p>
            <a:pPr marL="342900" indent="-342900">
              <a:lnSpc>
                <a:spcPct val="150000"/>
              </a:lnSpc>
              <a:tabLst>
                <a:tab pos="228600" algn="l"/>
                <a:tab pos="1943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forward and the reverse</a:t>
            </a:r>
          </a:p>
          <a:p>
            <a:pPr marL="342900" indent="-342900">
              <a:lnSpc>
                <a:spcPct val="150000"/>
              </a:lnSpc>
              <a:tabLst>
                <a:tab pos="228600" algn="l"/>
                <a:tab pos="1943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directions. Formation of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436602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557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9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66878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3 mol sample of N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was placed and heated in a 1-L vessel. Some of N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decomposed according to the reaction,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2N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5(g)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4NO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+ 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(g)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equilibrium the total mole number of gases was found to be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3.75. Calculate the value of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this reaction.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461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425476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 2N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5(g)    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4NO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+   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(g)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Initial:	              3 mol                     -                     -     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Change:            -x mol                  +2x mol	        +0.5x mol       At equilibrium:           3-x mol                  2x mol           0.5x mol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3124200"/>
            <a:ext cx="76962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434975" y="5632450"/>
          <a:ext cx="3222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9" name="CS ChemDraw Drawing" r:id="rId3" imgW="1557360" imgH="477720" progId="ChemDraw.Document.6.0">
                  <p:embed/>
                </p:oleObj>
              </mc:Choice>
              <mc:Fallback>
                <p:oleObj name="CS ChemDraw Drawing" r:id="rId3" imgW="1557360" imgH="47772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5632450"/>
                        <a:ext cx="32226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" y="3655874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24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3-x+2x+0.5x = 3.75 mol 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 x = 0.5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Equilibrium concentrations: [N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5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] = 3-0.5 = 2.5 M, 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[NO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] = 2.(0.5) = 1 M,   [O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] = (0.5).(0.5) = 0.25 M 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0708" name="Object 2"/>
          <p:cNvGraphicFramePr>
            <a:graphicFrameLocks noChangeAspect="1"/>
          </p:cNvGraphicFramePr>
          <p:nvPr/>
        </p:nvGraphicFramePr>
        <p:xfrm>
          <a:off x="3622675" y="5641975"/>
          <a:ext cx="33877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0" name="CS ChemDraw Drawing" r:id="rId5" imgW="1636920" imgH="475920" progId="ChemDraw.Document.6.0">
                  <p:embed/>
                </p:oleObj>
              </mc:Choice>
              <mc:Fallback>
                <p:oleObj name="CS ChemDraw Drawing" r:id="rId5" imgW="1636920" imgH="47592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5641975"/>
                        <a:ext cx="33877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0410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 +  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bB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+   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dD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AU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AU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(RT)</a:t>
            </a:r>
            <a:r>
              <a:rPr lang="el-GR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1334869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relation Between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Kc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0874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= (c + d) – (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a+b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aseline="3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079750"/>
            <a:ext cx="396240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= 0, then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400" baseline="3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4175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10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relationship for the reaction below.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2CO(g)  +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53340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(RT)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2-(2+1)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 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Kp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(RT)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sz="2400" i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7812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11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relationship for the reactions below.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2HI(g)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C(s)  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CO(g)  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CO(g)  +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)     CH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OH(g)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  2NO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168676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12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moles of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a 2-L vessel is allowed to come equilibrium at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total pressure of 3.6 atm. The number of mole of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in the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equilibrium mixture is measured to be 1 mol. What is the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following reaction below?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 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461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425476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rgbClr val="FFC000"/>
                </a:solidFill>
              </a:rPr>
              <a:t> </a:t>
            </a:r>
            <a:r>
              <a:rPr lang="en-AU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	 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	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	   +  	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Initial:	              4 mol                     -                     -     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Change</a:t>
            </a:r>
            <a:r>
              <a:rPr lang="en-AU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         -2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                   +1 mol	          +3 mol       At equilibrium:           2 mol                  1 mol               3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Concentrations:         2/2 M                  ½ M                3/2 M    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3124200"/>
            <a:ext cx="76962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1000" y="4114800"/>
            <a:ext cx="7391400" cy="577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PV =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AU" sz="24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RT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  3.6x2 = 6xRT  RT = 1.2</a:t>
            </a:r>
          </a:p>
        </p:txBody>
      </p:sp>
      <p:graphicFrame>
        <p:nvGraphicFramePr>
          <p:cNvPr id="200708" name="Object 2"/>
          <p:cNvGraphicFramePr>
            <a:graphicFrameLocks noChangeAspect="1"/>
          </p:cNvGraphicFramePr>
          <p:nvPr/>
        </p:nvGraphicFramePr>
        <p:xfrm>
          <a:off x="3629025" y="4800600"/>
          <a:ext cx="36861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3" name="CS ChemDraw Drawing" r:id="rId3" imgW="1780920" imgH="475560" progId="ChemDraw.Document.6.0">
                  <p:embed/>
                </p:oleObj>
              </mc:Choice>
              <mc:Fallback>
                <p:oleObj name="CS ChemDraw Drawing" r:id="rId3" imgW="1780920" imgH="47556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4800600"/>
                        <a:ext cx="36861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425450" y="4724400"/>
          <a:ext cx="32686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54" name="CS ChemDraw Drawing" r:id="rId5" imgW="1579680" imgH="472680" progId="ChemDraw.Document.6.0">
                  <p:embed/>
                </p:oleObj>
              </mc:Choice>
              <mc:Fallback>
                <p:oleObj name="CS ChemDraw Drawing" r:id="rId5" imgW="1579680" imgH="47268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4724400"/>
                        <a:ext cx="32686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5867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(RT)</a:t>
            </a:r>
            <a:r>
              <a:rPr lang="el-GR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Kp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1.6875(1.2)</a:t>
            </a:r>
            <a:r>
              <a:rPr lang="en-AU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(1+3) -2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2.43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value of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changes by altering the reaction in different ways.</a:t>
            </a:r>
            <a:endParaRPr lang="en-US" sz="2400" baseline="3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143000"/>
            <a:ext cx="5181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Variation of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Expression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908280"/>
            <a:ext cx="838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equilibrium constant for the forward and reverse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reactions are the reciprocal of each other.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2CO(g)  +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2CO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2400" baseline="3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For the reverse reaction;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2CO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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2CO(g)  +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3234" name="Object 2"/>
          <p:cNvGraphicFramePr>
            <a:graphicFrameLocks noChangeAspect="1"/>
          </p:cNvGraphicFramePr>
          <p:nvPr/>
        </p:nvGraphicFramePr>
        <p:xfrm>
          <a:off x="5834012" y="5507768"/>
          <a:ext cx="1709788" cy="100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5" name="CS ChemDraw Drawing" r:id="rId3" imgW="726480" imgH="426960" progId="ChemDraw.Document.6.0">
                  <p:embed/>
                </p:oleObj>
              </mc:Choice>
              <mc:Fallback>
                <p:oleObj name="CS ChemDraw Drawing" r:id="rId3" imgW="726480" imgH="426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12" y="5507768"/>
                        <a:ext cx="1709788" cy="1006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rabicPeriod" startAt="2"/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the coefficient of a reaction equation are multiplied by a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number; the equilibrium constant is raised to the power of that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2CO(g)  +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2CO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2400" baseline="3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For the reaction;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4CO(g)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4CO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endParaRPr lang="en-US" sz="2400" baseline="6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5715000" y="4561923"/>
          <a:ext cx="1295400" cy="69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9" name="CS ChemDraw Drawing" r:id="rId3" imgW="545040" imgH="291960" progId="ChemDraw.Document.6.0">
                  <p:embed/>
                </p:oleObj>
              </mc:Choice>
              <mc:Fallback>
                <p:oleObj name="CS ChemDraw Drawing" r:id="rId3" imgW="545040" imgH="29196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61923"/>
                        <a:ext cx="1295400" cy="695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rabicPeriod" startAt="3"/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a reaction equation is expressed as a sum of two or more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 equations,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the overall reaction is the product of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equilibrium constants of individual reactions. 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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CO(g)  +  1/2O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2400" baseline="3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+  1/2O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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O(g)   		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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CO(g)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= Kc</a:t>
            </a:r>
            <a:r>
              <a:rPr lang="en-US" sz="2400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x Kc</a:t>
            </a:r>
            <a:r>
              <a:rPr lang="en-US" sz="2400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en-US" sz="2400" baseline="6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800" y="4648200"/>
            <a:ext cx="60960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447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13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Suppose that the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the reaction below is 4 at a certain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1/2B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 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B(g)</a:t>
            </a:r>
          </a:p>
          <a:p>
            <a:pPr marL="457200" indent="-457200"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B(g)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3A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3/2B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1/2A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B(g)   1/2A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+1/4B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4478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1/2B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 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B(g)	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4</a:t>
            </a:r>
          </a:p>
          <a:p>
            <a:pPr marL="457200" indent="-457200"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B(g)	    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		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` =  (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en-US" sz="2400" baseline="5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= 4</a:t>
            </a:r>
            <a:r>
              <a:rPr lang="en-US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= 16</a:t>
            </a:r>
            <a:endParaRPr lang="en-US" sz="2400" baseline="50000" dirty="0" smtClean="0">
              <a:solidFill>
                <a:srgbClr val="FFC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 startAt="2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B(g)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3A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3/2B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		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` = (1/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en-US" sz="2400" baseline="5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3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= (¼)</a:t>
            </a:r>
            <a:r>
              <a:rPr lang="en-US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= 1/64 = 0.0156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 startAt="3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1/2A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B(g)   1/2A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+1/4B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</a:t>
            </a:r>
          </a:p>
          <a:p>
            <a:pPr marL="914400" lvl="1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	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` = (1/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en-US" sz="2400" baseline="3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1/2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= (1/4)</a:t>
            </a:r>
            <a:r>
              <a:rPr lang="en-US" sz="2400" baseline="40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1/2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= ½ = 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36602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Physical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066800"/>
            <a:ext cx="8458200" cy="1129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 equilibrium established by changing states of matter is called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physical equilibrium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1981200"/>
            <a:ext cx="8382000" cy="6517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O(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H</a:t>
            </a:r>
            <a:r>
              <a:rPr lang="en-US" sz="2400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O(g)  </a:t>
            </a:r>
          </a:p>
        </p:txBody>
      </p:sp>
      <p:pic>
        <p:nvPicPr>
          <p:cNvPr id="119809" name="Picture 1" descr="I:\PPTs Preparation Materials\Chemical Equilibrium\Equilibrium-Photos\sivi_buh_deng_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667000"/>
            <a:ext cx="5257800" cy="3990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1288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14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a certain temperature: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(I)	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NO(g)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0.25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(II)  NO(g)  +  1/2O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	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 2 </a:t>
            </a:r>
          </a:p>
          <a:p>
            <a:pPr marL="457200" indent="-457200"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Find the value of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for the reaction below at the same </a:t>
            </a: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temperature. </a:t>
            </a:r>
          </a:p>
          <a:p>
            <a:pPr marL="457200" indent="-457200"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1/2O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    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1288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reaction must be reversed.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(I)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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NO(g)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	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1/0.25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(II)  NO(g)  +  1/2O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NO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	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= 2 </a:t>
            </a:r>
          </a:p>
          <a:p>
            <a:pPr marL="457200" indent="-457200"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+  1/2O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     SO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x Kc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				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    = 1/0.25x2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					     =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8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09600" y="3733800"/>
            <a:ext cx="81534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7475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The Reaction Quotient, Qc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helps us predict the direction in which a reaction mixture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proceed to reach equilibrium.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determined when the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 is at equilibrium at constant temperature. Qc is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determined when the reaction is at non equilibrium conditions.</a:t>
            </a:r>
          </a:p>
          <a:p>
            <a:pPr marL="914400" lvl="1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Qc =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then the reaction is at equilibrium.</a:t>
            </a:r>
          </a:p>
          <a:p>
            <a:pPr marL="914400" lvl="1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Qc&gt;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, then the reverse reaction takes place to establish equilibrium.</a:t>
            </a:r>
          </a:p>
          <a:p>
            <a:pPr marL="914400" lvl="1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Qc&lt;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then the forward reaction takes place to establish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61288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15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mol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 mol of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2 mol of HI are placed into a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liter container at a certain temperature to establish the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equilibrium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2HI(g).	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= 64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What will be the equilibrium concentration of each species, if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is 64 at this temperature?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461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86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rgbClr val="FFC000"/>
                </a:solidFill>
              </a:rPr>
              <a:t> </a:t>
            </a:r>
            <a:r>
              <a:rPr lang="en-AU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	    +    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  2HI(g)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Initial:	 1 mol             1 mol            2 mol 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Change:       -x mol           -x mol	        +2x mol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equilibrium 1- x mol       1 - x mol       2+2x mol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85800" y="3962400"/>
            <a:ext cx="64770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04800" y="1447800"/>
          <a:ext cx="30765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5" name="CS ChemDraw Drawing" r:id="rId3" imgW="1486800" imgH="476640" progId="ChemDraw.Document.6.0">
                  <p:embed/>
                </p:oleObj>
              </mc:Choice>
              <mc:Fallback>
                <p:oleObj name="CS ChemDraw Drawing" r:id="rId3" imgW="1486800" imgH="4766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3076575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04800" y="4419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Concentrations 1-x M           1-x M           2+2x M </a:t>
            </a:r>
          </a:p>
        </p:txBody>
      </p:sp>
      <p:graphicFrame>
        <p:nvGraphicFramePr>
          <p:cNvPr id="232452" name="Object 2"/>
          <p:cNvGraphicFramePr>
            <a:graphicFrameLocks noChangeAspect="1"/>
          </p:cNvGraphicFramePr>
          <p:nvPr/>
        </p:nvGraphicFramePr>
        <p:xfrm>
          <a:off x="3349625" y="1524000"/>
          <a:ext cx="57181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6" name="CS ChemDraw Drawing" r:id="rId5" imgW="2762640" imgH="406080" progId="ChemDraw.Document.6.0">
                  <p:embed/>
                </p:oleObj>
              </mc:Choice>
              <mc:Fallback>
                <p:oleObj name="CS ChemDraw Drawing" r:id="rId5" imgW="2762640" imgH="40608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1524000"/>
                        <a:ext cx="57181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403225" y="5029200"/>
          <a:ext cx="3032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7" name="CS ChemDraw Drawing" r:id="rId7" imgW="1465920" imgH="453240" progId="ChemDraw.Document.6.0">
                  <p:embed/>
                </p:oleObj>
              </mc:Choice>
              <mc:Fallback>
                <p:oleObj name="CS ChemDraw Drawing" r:id="rId7" imgW="1465920" imgH="45324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" y="5029200"/>
                        <a:ext cx="3032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2"/>
          <p:cNvGraphicFramePr>
            <a:graphicFrameLocks noChangeAspect="1"/>
          </p:cNvGraphicFramePr>
          <p:nvPr/>
        </p:nvGraphicFramePr>
        <p:xfrm>
          <a:off x="3276600" y="5144037"/>
          <a:ext cx="36591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8" name="CS ChemDraw Drawing" r:id="rId9" imgW="1768680" imgH="375840" progId="ChemDraw.Document.6.0">
                  <p:embed/>
                </p:oleObj>
              </mc:Choice>
              <mc:Fallback>
                <p:oleObj name="CS ChemDraw Drawing" r:id="rId9" imgW="1768680" imgH="37584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144037"/>
                        <a:ext cx="365918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04800" y="6019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[HI] = 2+2.(0.6)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3.2 M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[H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[I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1-0.6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0.4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612880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16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The equilibrium constant,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is 36 at a certain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 for the reaction,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CO(g)  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(g).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Predict the direction in which the reaction will proceed to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reach equilibrium if it is started with 0.5 mol of CO, 0.5 mol of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O, 5 mol of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5 mol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in a 5-L vessel.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447800"/>
            <a:ext cx="5943600" cy="23622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a chemical system at equilibrium is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disturbed by a change of concentration,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pressure, or temperature, system tends to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counteract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this change in order to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2690" name="Picture 2" descr="I:\Moduller\kimya_modul\Heat_Chemical_Kinetics\Hess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6339"/>
            <a:ext cx="2438400" cy="259366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733800"/>
            <a:ext cx="8458200" cy="297180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reestablish a new equilibrium. This principle is called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suggested by Henry Le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Chatelier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French Scientist, professor of  Chemistry at University of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Paris.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40647" r:id="rId2" imgW="6095238" imgH="5106113"/>
        </mc:Choice>
        <mc:Fallback>
          <p:control r:id="rId2" imgW="6095238" imgH="510611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524000"/>
                  <a:ext cx="60960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8055" r:id="rId2" imgW="6095238" imgH="5106113"/>
        </mc:Choice>
        <mc:Fallback>
          <p:control r:id="rId2" imgW="6095238" imgH="510611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524000"/>
                  <a:ext cx="60960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59079" r:id="rId2" imgW="6095238" imgH="5106113"/>
        </mc:Choice>
        <mc:Fallback>
          <p:control r:id="rId2" imgW="6095238" imgH="5106113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524000"/>
                  <a:ext cx="6096000" cy="5105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36602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Physical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1251084"/>
            <a:ext cx="8382000" cy="4844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O(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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 H</a:t>
            </a:r>
            <a:r>
              <a:rPr lang="en-US" sz="2400" baseline="-25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O(g) 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Vaporization and condensation of water in a closed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container at constant temperature is a physical equilibrium.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When rate of vaporization and rate of condensation become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equal an equilibrium state is established.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At equilibrium the amounts of water vapor and liquid water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remain constant. But evaporation and condensation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continues on microscopic scale. This is called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dynamic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equilibrium.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68296" name="WindowsMediaPlayer1" r:id="rId2" imgW="6593040" imgH="5232240"/>
        </mc:Choice>
        <mc:Fallback>
          <p:control name="WindowsMediaPlayer1" r:id="rId2" imgW="6593040" imgH="52322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181100" y="1473200"/>
                  <a:ext cx="6592888" cy="523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874" y="1192368"/>
            <a:ext cx="434612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The Effect of Concentration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801968"/>
            <a:ext cx="899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 effect of concentration there are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four cases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Following reaction is given below;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  at equilibrium at 25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C.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a.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If some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or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is added to reaction container, the system is disturbed and it will try to decrease this effect by moving forward, then the reaction will reestablish a new equilibrium. As a result of this, concentration of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increase.</a:t>
            </a:r>
          </a:p>
          <a:p>
            <a:pPr lvl="1"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b.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If some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is added the reaction will try to minimize this effect by moving backward. As a result concentration of both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increase.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874" y="1295400"/>
            <a:ext cx="4346126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The Effect of Concentration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19050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+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  at equilibrium at 25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C.</a:t>
            </a:r>
          </a:p>
          <a:p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c.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If some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or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is removed, decreasing concentration, from reaction container, the system is disturbed and it will try to decrease this effect by moving backward, then the reaction will reestablish a new equilibrium. As a result of this, concentration of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decrease.</a:t>
            </a:r>
          </a:p>
          <a:p>
            <a:pPr lvl="1">
              <a:buClr>
                <a:srgbClr val="FFC000"/>
              </a:buClr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lvl="1"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  <a:sym typeface="Symbol"/>
              </a:rPr>
              <a:t>d.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If some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is removed from the reaction container the reaction will try to minimize this effect by moving forward. As a result concentration of both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decrease. 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91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17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The following reaction at equilibrium is given, at 25</a:t>
            </a:r>
            <a:r>
              <a:rPr lang="en-US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CO(g)  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(g).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Following changes are applied. Try to predict how the reaction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respond to the these effects.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Addition of CO gas,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Addition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gas,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Removal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 gas,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Removal of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143000"/>
            <a:ext cx="8839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CO(g)  +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(g).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forward, and concentration of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increase and concentration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 will decrease. 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backward, and concentration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 and CO will increase and concentration of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decrease. 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backward, and concentration of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will decrease and concentration of CO will increase. 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forward, and concentration of CO and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 will decrease and concentration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increase.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18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Consider the reaction: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2HI(g)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An equilibrium mixture was found to contain 2 mol of HI, 1 mol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1 mol of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in a 2-L vessel. At the same temperature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 mol of HI is added to the vessel. Calculate the concentration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of each substance when new equilibrium is established.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946150"/>
            <a:ext cx="21336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  <a:endParaRPr lang="en-US" sz="2400" i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663778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rgbClr val="FFC000"/>
                </a:solidFill>
              </a:rPr>
              <a:t> </a:t>
            </a:r>
            <a:r>
              <a:rPr lang="en-AU" sz="2400" dirty="0" smtClean="0"/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2HI(g)        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	+    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</a:t>
            </a:r>
            <a:r>
              <a:rPr lang="en-AU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     1 M                   0.5 M               0.5 M 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Effect :             +0.5 M                  -	            -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Change:               -2x                    +x                   +x</a:t>
            </a:r>
          </a:p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2</a:t>
            </a:r>
            <a:r>
              <a:rPr lang="en-AU" sz="2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          1.5 -2x              0.5+x              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0.5+x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4495800"/>
            <a:ext cx="7620000" cy="1395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" y="1371600"/>
            <a:ext cx="77724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[HI] = 2/2 = 1 M,  [H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=[I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½ =0.5 at equilibrium.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381000" y="5181600"/>
          <a:ext cx="5391151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1" name="CS ChemDraw Drawing" r:id="rId3" imgW="2606040" imgH="424800" progId="ChemDraw.Document.6.0">
                  <p:embed/>
                </p:oleObj>
              </mc:Choice>
              <mc:Fallback>
                <p:oleObj name="CS ChemDraw Drawing" r:id="rId3" imgW="2606040" imgH="42480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5391151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2"/>
          <p:cNvGraphicFramePr>
            <a:graphicFrameLocks noChangeAspect="1"/>
          </p:cNvGraphicFramePr>
          <p:nvPr/>
        </p:nvGraphicFramePr>
        <p:xfrm>
          <a:off x="530225" y="1971675"/>
          <a:ext cx="55657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2" name="CS ChemDraw Drawing" r:id="rId5" imgW="2689920" imgH="446040" progId="ChemDraw.Document.6.0">
                  <p:embed/>
                </p:oleObj>
              </mc:Choice>
              <mc:Fallback>
                <p:oleObj name="CS ChemDraw Drawing" r:id="rId5" imgW="2689920" imgH="4460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971675"/>
                        <a:ext cx="556577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28600" y="59830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[HI] = 1.5 -2(0.125)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1.25 M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[H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[I</a:t>
            </a:r>
            <a:r>
              <a:rPr lang="en-AU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] = 0.5+0.125 = </a:t>
            </a:r>
            <a:r>
              <a:rPr lang="en-A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0.625 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874" y="1295400"/>
            <a:ext cx="5841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Volume Changes or Effect of Pressure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Change in volume alters the concentrations of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gas reactants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gas products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According to Le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principle, when the volume of the system is decreased; the reaction shifts to the side having the smaller number of coefficients of  gases to decrease this effect.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When the volume of the system is increased; the reaction shifts to the side having the greater number of coefficients of  gases to decrease this effect.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074" y="1676400"/>
            <a:ext cx="5841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Volume Changes or Effect of Pressure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43078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heterogeneous equilibrium the effect of volume is predicted by counting the number of moles of gas indicated on each side of an equation.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Change in pressure affects the equilibrium reaction conversely with respect to volume change.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19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Consider the reaction: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		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Following changes are applied. Try to predict how the reaction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respond to the these effects.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Increasing volume,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Decreasing volume,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Increasing pressure.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36602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Physical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9207" r:id="rId2" imgW="5942857" imgH="4952381"/>
        </mc:Choice>
        <mc:Fallback>
          <p:control r:id="rId2" imgW="5942857" imgH="4952381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6400" y="1447800"/>
                  <a:ext cx="5943600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143000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	2NH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3H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2 mol gas reactant 	     4 mol gas product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forward, and concentration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increase and that of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decrease. 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backward, and concentration of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and N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decrease and that of NH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 will increase. 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Increasing pressure means decreasing volume. Thus it will have same effect in b.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47800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20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Consider the reaction: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CaCO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(s)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Following changes are applied. How the reaction will the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reaction shift to reestablish equilibrium.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Increasing pressure,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Decreasing volume,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Increasing volume.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95948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	 CaCO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CO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CaO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(s)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		0 mol gas reactant 	     1 mol gas product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Increasing pressure means decreasing volume. The reaction shifts backward.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backward. 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shifts forward.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074" y="990600"/>
            <a:ext cx="345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3. Effect of Temperature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798756"/>
            <a:ext cx="43434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Effect of temperature can be understood by knowing whether the reaction is exothermic or endothermic.</a:t>
            </a:r>
          </a:p>
        </p:txBody>
      </p:sp>
      <p:pic>
        <p:nvPicPr>
          <p:cNvPr id="218113" name="Picture 1" descr="I:\PPTs Preparation Materials\Chemical Equilibrium\Equilibrium-Photos\Temperature Changes Affect an Equilibrium 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72294"/>
            <a:ext cx="4114800" cy="29457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4495800"/>
            <a:ext cx="861060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endothermic reactions when temperature is increased the reaction will proceed to forward to eliminate effect.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exothermic reactions when temperature is increased the reaction will move backward to minimize effect.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76948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Example 21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Consider the reaction: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2H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2H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  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H = +136.6 kcal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Following changes are applied. How the reaction will the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reaction shift to reestablish equilibrium.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Increasing temperature,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Decreasing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3048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Equilibrium Constant Expression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524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2H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O(g)   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   2H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+    O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(g)      </a:t>
            </a:r>
            <a:r>
              <a:rPr lang="el-G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Δ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H = +136.6 kcal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The reaction is endothermic.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Forward reaction needs energy to take place, if temperature is increased it will be in favor of forward reaction. The reaction will shift forward.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+mj-lt"/>
              <a:buAutoNum type="alphaL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Reverse reaction is exothermic. If temperature is decreased it will be in favor of reverse reaction. The reaction will shift backward.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5. Factors Affecting Equilibrium</a:t>
            </a:r>
          </a:p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(Le </a:t>
            </a:r>
            <a:r>
              <a:rPr lang="en-US" sz="3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Chatelier’s</a:t>
            </a:r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Principle)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074" y="1676400"/>
            <a:ext cx="284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4. Effect of Catalyst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43078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Catalyst does not effect equilibrium reactions and Kc.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They effect both forward and reverse reactions equally, therefore they cause the reactions to reach equilibrium in a shorter time.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2743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End of the chapter 3</a:t>
            </a:r>
            <a:endParaRPr lang="en-US" sz="4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066800"/>
            <a:ext cx="8458200" cy="2305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buFontTx/>
              <a:buChar char="•"/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Chemical equilibrium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is a state of balance in which the</a:t>
            </a:r>
          </a:p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rate of a forward reaction equals the rate of the reverse</a:t>
            </a:r>
          </a:p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reaction and the concentrations of products and reactants </a:t>
            </a:r>
          </a:p>
          <a:p>
            <a:pPr marL="228600" indent="-228600">
              <a:lnSpc>
                <a:spcPct val="150000"/>
              </a:lnSpc>
              <a:buClr>
                <a:srgbClr val="FFCC00"/>
              </a:buClr>
              <a:tabLst>
                <a:tab pos="914400" algn="l"/>
                <a:tab pos="1828800" algn="l"/>
                <a:tab pos="2743200" algn="l"/>
                <a:tab pos="3768725" algn="l"/>
                <a:tab pos="4572000" algn="l"/>
                <a:tab pos="5659438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remain unchanged.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2362200" y="3352800"/>
          <a:ext cx="41449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name="Equation" r:id="rId4" imgW="1904760" imgH="266400" progId="">
                  <p:embed/>
                </p:oleObj>
              </mc:Choice>
              <mc:Fallback>
                <p:oleObj name="Equation" r:id="rId4" imgW="1904760" imgH="266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414496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810000"/>
            <a:ext cx="82296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Only a very small fraction of the collisions between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result in the formation of HI.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192752"/>
            <a:ext cx="83820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more HI molecules are made, they collide more often and form H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I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by the reverse reaction.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14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620000" cy="3695001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1295400"/>
            <a:ext cx="77724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Rate Comparison for   H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(g)  +   I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(g)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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2HI(g)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5421352"/>
            <a:ext cx="79248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the forward rate and the reverse rate are equal, the system is at chemical equilibrium.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2438400" cy="584775"/>
          </a:xfrm>
          <a:prstGeom prst="rect">
            <a:avLst/>
          </a:prstGeom>
          <a:solidFill>
            <a:srgbClr val="C00000"/>
          </a:solidFill>
          <a:ln w="57150" cap="rnd">
            <a:solidFill>
              <a:srgbClr val="F5EA0F"/>
            </a:solidFill>
          </a:ln>
          <a:effectLst>
            <a:outerShdw blurRad="482600" dist="38100" dir="8100000" sx="102000" sy="102000" algn="tr" rotWithShape="0">
              <a:srgbClr val="F5EA0F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rtlCol="0" anchor="ctr" anchorCtr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 3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57200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Chemical Equilibrium</a:t>
            </a:r>
            <a:endParaRPr lang="en-US" sz="3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1295400"/>
            <a:ext cx="77724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Rate Comparison for   H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(g)  +   I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(g)  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Symbol"/>
              </a:rPr>
              <a:t>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2HI(g)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28600" y="2133600"/>
            <a:ext cx="3581400" cy="2976265"/>
            <a:chOff x="228600" y="1905000"/>
            <a:chExt cx="3581400" cy="297626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5462" y="2267263"/>
              <a:ext cx="2984538" cy="2333015"/>
              <a:chOff x="1629" y="651"/>
              <a:chExt cx="3046" cy="2639"/>
            </a:xfrm>
          </p:grpSpPr>
          <p:cxnSp>
            <p:nvCxnSpPr>
              <p:cNvPr id="15" name="AutoShape 4"/>
              <p:cNvCxnSpPr>
                <a:cxnSpLocks noChangeShapeType="1"/>
              </p:cNvCxnSpPr>
              <p:nvPr/>
            </p:nvCxnSpPr>
            <p:spPr bwMode="auto">
              <a:xfrm>
                <a:off x="1642" y="3005"/>
                <a:ext cx="3033" cy="19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1642" y="651"/>
                <a:ext cx="0" cy="2343"/>
              </a:xfrm>
              <a:prstGeom prst="straightConnector1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" name="Arc 6"/>
              <p:cNvSpPr>
                <a:spLocks/>
              </p:cNvSpPr>
              <p:nvPr/>
            </p:nvSpPr>
            <p:spPr bwMode="auto">
              <a:xfrm>
                <a:off x="1629" y="2224"/>
                <a:ext cx="2502" cy="1066"/>
              </a:xfrm>
              <a:custGeom>
                <a:avLst/>
                <a:gdLst>
                  <a:gd name="G0" fmla="+- 20612 0 0"/>
                  <a:gd name="G1" fmla="+- 21600 0 0"/>
                  <a:gd name="G2" fmla="+- 21600 0 0"/>
                  <a:gd name="T0" fmla="*/ 0 w 21356"/>
                  <a:gd name="T1" fmla="*/ 15143 h 21600"/>
                  <a:gd name="T2" fmla="*/ 21356 w 21356"/>
                  <a:gd name="T3" fmla="*/ 13 h 21600"/>
                  <a:gd name="T4" fmla="*/ 20612 w 2135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56" h="21600" fill="none" extrusionOk="0">
                    <a:moveTo>
                      <a:pt x="-1" y="15142"/>
                    </a:moveTo>
                    <a:cubicBezTo>
                      <a:pt x="2822" y="6132"/>
                      <a:pt x="11170" y="-1"/>
                      <a:pt x="20612" y="0"/>
                    </a:cubicBezTo>
                    <a:cubicBezTo>
                      <a:pt x="20860" y="0"/>
                      <a:pt x="21108" y="4"/>
                      <a:pt x="21356" y="12"/>
                    </a:cubicBezTo>
                  </a:path>
                  <a:path w="21356" h="21600" stroke="0" extrusionOk="0">
                    <a:moveTo>
                      <a:pt x="-1" y="15142"/>
                    </a:moveTo>
                    <a:cubicBezTo>
                      <a:pt x="2822" y="6132"/>
                      <a:pt x="11170" y="-1"/>
                      <a:pt x="20612" y="0"/>
                    </a:cubicBezTo>
                    <a:cubicBezTo>
                      <a:pt x="20860" y="0"/>
                      <a:pt x="21108" y="4"/>
                      <a:pt x="21356" y="12"/>
                    </a:cubicBezTo>
                    <a:lnTo>
                      <a:pt x="20612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Arc 7"/>
              <p:cNvSpPr>
                <a:spLocks/>
              </p:cNvSpPr>
              <p:nvPr/>
            </p:nvSpPr>
            <p:spPr bwMode="auto">
              <a:xfrm flipV="1">
                <a:off x="1642" y="931"/>
                <a:ext cx="2489" cy="862"/>
              </a:xfrm>
              <a:custGeom>
                <a:avLst/>
                <a:gdLst>
                  <a:gd name="G0" fmla="+- 20612 0 0"/>
                  <a:gd name="G1" fmla="+- 21600 0 0"/>
                  <a:gd name="G2" fmla="+- 21600 0 0"/>
                  <a:gd name="T0" fmla="*/ 0 w 24813"/>
                  <a:gd name="T1" fmla="*/ 15143 h 21600"/>
                  <a:gd name="T2" fmla="*/ 24813 w 24813"/>
                  <a:gd name="T3" fmla="*/ 412 h 21600"/>
                  <a:gd name="T4" fmla="*/ 20612 w 2481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813" h="21600" fill="none" extrusionOk="0">
                    <a:moveTo>
                      <a:pt x="-1" y="15142"/>
                    </a:moveTo>
                    <a:cubicBezTo>
                      <a:pt x="2822" y="6132"/>
                      <a:pt x="11170" y="-1"/>
                      <a:pt x="20612" y="0"/>
                    </a:cubicBezTo>
                    <a:cubicBezTo>
                      <a:pt x="22022" y="0"/>
                      <a:pt x="23429" y="138"/>
                      <a:pt x="24812" y="412"/>
                    </a:cubicBezTo>
                  </a:path>
                  <a:path w="24813" h="21600" stroke="0" extrusionOk="0">
                    <a:moveTo>
                      <a:pt x="-1" y="15142"/>
                    </a:moveTo>
                    <a:cubicBezTo>
                      <a:pt x="2822" y="6132"/>
                      <a:pt x="11170" y="-1"/>
                      <a:pt x="20612" y="0"/>
                    </a:cubicBezTo>
                    <a:cubicBezTo>
                      <a:pt x="22022" y="0"/>
                      <a:pt x="23429" y="138"/>
                      <a:pt x="24812" y="412"/>
                    </a:cubicBezTo>
                    <a:lnTo>
                      <a:pt x="20612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28600" y="1905000"/>
              <a:ext cx="1826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Concentration, 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434340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26670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 or I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2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3733800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HI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9800" y="4419600"/>
              <a:ext cx="493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err="1" smtClean="0">
                  <a:solidFill>
                    <a:schemeClr val="bg1"/>
                  </a:solidFill>
                </a:rPr>
                <a:t>eq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1564505" y="3482650"/>
              <a:ext cx="1828800" cy="1588"/>
            </a:xfrm>
            <a:prstGeom prst="line">
              <a:avLst/>
            </a:prstGeom>
            <a:ln w="2540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4114800" y="2590800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Clr>
                <a:srgbClr val="FFCC00"/>
              </a:buClr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the reaction reaches equilibrium concentration of substances become constant.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</TotalTime>
  <Words>1981</Words>
  <Application>Microsoft Office PowerPoint</Application>
  <PresentationFormat>On-screen Show (4:3)</PresentationFormat>
  <Paragraphs>538</Paragraphs>
  <Slides>67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Symbol</vt:lpstr>
      <vt:lpstr>Office Theme</vt:lpstr>
      <vt:lpstr>Equation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CHEMIST</dc:creator>
  <cp:lastModifiedBy>chemistry</cp:lastModifiedBy>
  <cp:revision>314</cp:revision>
  <dcterms:created xsi:type="dcterms:W3CDTF">2008-01-13T07:48:29Z</dcterms:created>
  <dcterms:modified xsi:type="dcterms:W3CDTF">2018-01-12T10:55:44Z</dcterms:modified>
</cp:coreProperties>
</file>