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1.bin" ContentType="application/vnd.ms-office.activeX"/>
  <Override PartName="/ppt/activeX/activeX4.xml" ContentType="application/vnd.ms-office.activeX+xml"/>
  <Override PartName="/ppt/activeX/activeX2.bin" ContentType="application/vnd.ms-office.activeX"/>
  <Override PartName="/ppt/activeX/activeX5.xml" ContentType="application/vnd.ms-office.activeX+xml"/>
  <Override PartName="/ppt/activeX/activeX3.bin" ContentType="application/vnd.ms-office.activeX"/>
  <Override PartName="/ppt/activeX/activeX6.xml" ContentType="application/vnd.ms-office.activeX+xml"/>
  <Override PartName="/ppt/activeX/activeX4.bin" ContentType="application/vnd.ms-office.activeX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9"/>
  </p:notesMasterIdLst>
  <p:sldIdLst>
    <p:sldId id="256" r:id="rId2"/>
    <p:sldId id="257" r:id="rId3"/>
    <p:sldId id="258" r:id="rId4"/>
    <p:sldId id="399" r:id="rId5"/>
    <p:sldId id="400" r:id="rId6"/>
    <p:sldId id="401" r:id="rId7"/>
    <p:sldId id="402" r:id="rId8"/>
    <p:sldId id="430" r:id="rId9"/>
    <p:sldId id="431" r:id="rId10"/>
    <p:sldId id="403" r:id="rId11"/>
    <p:sldId id="407" r:id="rId12"/>
    <p:sldId id="404" r:id="rId13"/>
    <p:sldId id="405" r:id="rId14"/>
    <p:sldId id="406" r:id="rId15"/>
    <p:sldId id="408" r:id="rId16"/>
    <p:sldId id="416" r:id="rId17"/>
    <p:sldId id="409" r:id="rId18"/>
    <p:sldId id="410" r:id="rId19"/>
    <p:sldId id="411" r:id="rId20"/>
    <p:sldId id="412" r:id="rId21"/>
    <p:sldId id="413" r:id="rId22"/>
    <p:sldId id="414" r:id="rId23"/>
    <p:sldId id="415" r:id="rId24"/>
    <p:sldId id="417" r:id="rId25"/>
    <p:sldId id="418" r:id="rId26"/>
    <p:sldId id="419" r:id="rId27"/>
    <p:sldId id="420" r:id="rId28"/>
    <p:sldId id="379" r:id="rId29"/>
    <p:sldId id="421" r:id="rId30"/>
    <p:sldId id="422" r:id="rId31"/>
    <p:sldId id="423" r:id="rId32"/>
    <p:sldId id="425" r:id="rId33"/>
    <p:sldId id="424" r:id="rId34"/>
    <p:sldId id="426" r:id="rId35"/>
    <p:sldId id="428" r:id="rId36"/>
    <p:sldId id="429" r:id="rId37"/>
    <p:sldId id="42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B2D"/>
    <a:srgbClr val="5E461C"/>
    <a:srgbClr val="705422"/>
    <a:srgbClr val="61491D"/>
    <a:srgbClr val="F5EA0F"/>
    <a:srgbClr val="3A2E92"/>
    <a:srgbClr val="3F32A0"/>
    <a:srgbClr val="81CC66"/>
    <a:srgbClr val="8383F1"/>
    <a:srgbClr val="2F5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0484" autoAdjust="0"/>
  </p:normalViewPr>
  <p:slideViewPr>
    <p:cSldViewPr>
      <p:cViewPr varScale="1">
        <p:scale>
          <a:sx n="72" d="100"/>
          <a:sy n="72" d="100"/>
        </p:scale>
        <p:origin x="-8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Thermite Reaction in water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-1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6298"/>
  <ax:ocxPr ax:name="_cy" ax:value="13758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Thermite Reaction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-1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6298"/>
  <ax:ocxPr ax:name="_cy" ax:value="13758"/>
</ax:ocx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7A42D-264F-4F78-A8C1-ED16BAB3BC97}" type="datetimeFigureOut">
              <a:rPr lang="en-US" smtClean="0"/>
              <a:pPr/>
              <a:t>9/9/2014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B03E6-E7AE-4813-81C6-F5072144DF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918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03E6-E7AE-4813-81C6-F5072144DFEB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3FF1-F256-451F-9002-6DA059657FD8}" type="datetimeFigureOut">
              <a:rPr lang="en-US" smtClean="0"/>
              <a:pPr/>
              <a:t>9/9/2014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EC43-5FB1-4B65-BBE2-4F27377934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3FF1-F256-451F-9002-6DA059657FD8}" type="datetimeFigureOut">
              <a:rPr lang="en-US" smtClean="0"/>
              <a:pPr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EC43-5FB1-4B65-BBE2-4F27377934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3FF1-F256-451F-9002-6DA059657FD8}" type="datetimeFigureOut">
              <a:rPr lang="en-US" smtClean="0"/>
              <a:pPr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EC43-5FB1-4B65-BBE2-4F27377934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3FF1-F256-451F-9002-6DA059657FD8}" type="datetimeFigureOut">
              <a:rPr lang="en-US" smtClean="0"/>
              <a:pPr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EC43-5FB1-4B65-BBE2-4F27377934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3FF1-F256-451F-9002-6DA059657FD8}" type="datetimeFigureOut">
              <a:rPr lang="en-US" smtClean="0"/>
              <a:pPr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EC43-5FB1-4B65-BBE2-4F27377934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3FF1-F256-451F-9002-6DA059657FD8}" type="datetimeFigureOut">
              <a:rPr lang="en-US" smtClean="0"/>
              <a:pPr/>
              <a:t>9/9/2014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EC43-5FB1-4B65-BBE2-4F27377934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3FF1-F256-451F-9002-6DA059657FD8}" type="datetimeFigureOut">
              <a:rPr lang="en-US" smtClean="0"/>
              <a:pPr/>
              <a:t>9/9/2014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EC43-5FB1-4B65-BBE2-4F27377934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3FF1-F256-451F-9002-6DA059657FD8}" type="datetimeFigureOut">
              <a:rPr lang="en-US" smtClean="0"/>
              <a:pPr/>
              <a:t>9/9/2014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EC43-5FB1-4B65-BBE2-4F27377934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3FF1-F256-451F-9002-6DA059657FD8}" type="datetimeFigureOut">
              <a:rPr lang="en-US" smtClean="0"/>
              <a:pPr/>
              <a:t>9/9/2014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EC43-5FB1-4B65-BBE2-4F27377934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3FF1-F256-451F-9002-6DA059657FD8}" type="datetimeFigureOut">
              <a:rPr lang="en-US" smtClean="0"/>
              <a:pPr/>
              <a:t>9/9/2014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EC43-5FB1-4B65-BBE2-4F27377934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3FF1-F256-451F-9002-6DA059657FD8}" type="datetimeFigureOut">
              <a:rPr lang="en-US" smtClean="0"/>
              <a:pPr/>
              <a:t>9/9/2014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966EC43-5FB1-4B65-BBE2-4F27377934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7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493FF1-F256-451F-9002-6DA059657FD8}" type="datetimeFigureOut">
              <a:rPr lang="en-US" smtClean="0"/>
              <a:pPr/>
              <a:t>9/9/2014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66EC43-5FB1-4B65-BBE2-4F27377934A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4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2860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1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436602"/>
            <a:ext cx="563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Chemical Reactions and Heat 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8" name="TextBox 7"/>
          <p:cNvSpPr txBox="1"/>
          <p:nvPr/>
        </p:nvSpPr>
        <p:spPr>
          <a:xfrm>
            <a:off x="533400" y="1828800"/>
            <a:ext cx="8229600" cy="2862322"/>
          </a:xfrm>
          <a:prstGeom prst="rect">
            <a:avLst/>
          </a:prstGeom>
          <a:ln w="0" cap="rnd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C000"/>
              </a:buClr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Endothermic and Exothermic Reactions</a:t>
            </a:r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Enthalpy Change of Reactions </a:t>
            </a:r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Calorimeters</a:t>
            </a:r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Bond Energies</a:t>
            </a:r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Hess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’ Law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2954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Table of Contents</a:t>
            </a:r>
            <a:endParaRPr lang="en-US" sz="2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2860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1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36602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2. Enthalpy Change of Reactions (</a:t>
            </a:r>
            <a:r>
              <a:rPr lang="el-GR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H)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325940"/>
            <a:ext cx="85343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Enthalpy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(H)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is the heat content of a substance at constant pressure. 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change in enthalpy for a reaction is called the 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enthalpy of reaction (∆H). </a:t>
            </a:r>
            <a:endParaRPr lang="en-US" sz="2400" dirty="0" smtClean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3657600"/>
            <a:ext cx="6054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dirty="0" smtClean="0">
                <a:solidFill>
                  <a:srgbClr val="FFC000"/>
                </a:solidFill>
              </a:rPr>
              <a:t>Δ</a:t>
            </a:r>
            <a:r>
              <a:rPr lang="en-US" sz="3600" dirty="0" smtClean="0">
                <a:solidFill>
                  <a:srgbClr val="FFC000"/>
                </a:solidFill>
              </a:rPr>
              <a:t>H = </a:t>
            </a:r>
            <a:r>
              <a:rPr lang="el-GR" sz="3600" dirty="0" smtClean="0">
                <a:solidFill>
                  <a:srgbClr val="FFC000"/>
                </a:solidFill>
              </a:rPr>
              <a:t>Σ</a:t>
            </a:r>
            <a:r>
              <a:rPr lang="en-US" sz="3600" dirty="0" err="1" smtClean="0">
                <a:solidFill>
                  <a:srgbClr val="FFC000"/>
                </a:solidFill>
              </a:rPr>
              <a:t>H</a:t>
            </a:r>
            <a:r>
              <a:rPr lang="en-US" sz="3600" baseline="-25000" dirty="0" err="1" smtClean="0">
                <a:solidFill>
                  <a:srgbClr val="FFC000"/>
                </a:solidFill>
              </a:rPr>
              <a:t>products</a:t>
            </a:r>
            <a:r>
              <a:rPr lang="en-US" sz="3600" baseline="-25000" dirty="0" smtClean="0">
                <a:solidFill>
                  <a:srgbClr val="FFC000"/>
                </a:solidFill>
              </a:rPr>
              <a:t>    </a:t>
            </a:r>
            <a:r>
              <a:rPr lang="en-US" sz="3600" dirty="0" smtClean="0">
                <a:solidFill>
                  <a:srgbClr val="FFC000"/>
                </a:solidFill>
              </a:rPr>
              <a:t>-     </a:t>
            </a:r>
            <a:r>
              <a:rPr lang="el-GR" sz="3600" dirty="0" smtClean="0">
                <a:solidFill>
                  <a:srgbClr val="FFC000"/>
                </a:solidFill>
              </a:rPr>
              <a:t>Σ</a:t>
            </a:r>
            <a:r>
              <a:rPr lang="en-US" sz="3600" dirty="0" err="1" smtClean="0">
                <a:solidFill>
                  <a:srgbClr val="FFC000"/>
                </a:solidFill>
              </a:rPr>
              <a:t>H</a:t>
            </a:r>
            <a:r>
              <a:rPr lang="en-US" sz="3600" baseline="-25000" dirty="0" err="1" smtClean="0">
                <a:solidFill>
                  <a:srgbClr val="FFC000"/>
                </a:solidFill>
              </a:rPr>
              <a:t>reactants</a:t>
            </a:r>
            <a:endParaRPr lang="en-US" sz="3600" baseline="-25000" dirty="0">
              <a:solidFill>
                <a:srgbClr val="FFC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1" y="4343400"/>
            <a:ext cx="81533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-20000" dirty="0" err="1" smtClean="0">
                <a:latin typeface="Arial" pitchFamily="34" charset="0"/>
                <a:cs typeface="Arial" pitchFamily="34" charset="0"/>
              </a:rPr>
              <a:t>products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&gt;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-20000" dirty="0" err="1" smtClean="0">
                <a:latin typeface="Arial" pitchFamily="34" charset="0"/>
                <a:cs typeface="Arial" pitchFamily="34" charset="0"/>
              </a:rPr>
              <a:t>reactants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then ∆H &gt; 0 so the reaction is endothermic. Similarly,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-20000" dirty="0" err="1" smtClean="0">
                <a:latin typeface="Arial" pitchFamily="34" charset="0"/>
                <a:cs typeface="Arial" pitchFamily="34" charset="0"/>
              </a:rPr>
              <a:t>products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&lt;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-20000" dirty="0" err="1" smtClean="0">
                <a:latin typeface="Arial" pitchFamily="34" charset="0"/>
                <a:cs typeface="Arial" pitchFamily="34" charset="0"/>
              </a:rPr>
              <a:t>reactants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then ∆H &lt; 0 so the reaction is exothermic.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2860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1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436602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2. Enthalpy Change of Reactions (</a:t>
            </a:r>
            <a:r>
              <a:rPr lang="el-GR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H)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72805" name="ShockwaveFlash1" r:id="rId2" imgW="6020640" imgH="5028571"/>
        </mc:Choice>
        <mc:Fallback>
          <p:control name="ShockwaveFlash1" r:id="rId2" imgW="6020640" imgH="5028571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05000" y="1600200"/>
                  <a:ext cx="6019800" cy="5029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2860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1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36602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2. Enthalpy Change of Reactions (</a:t>
            </a:r>
            <a:r>
              <a:rPr lang="el-GR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H)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0" descr="im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447800"/>
            <a:ext cx="6172200" cy="528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2860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1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36602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2. Enthalpy Change of Reactions (</a:t>
            </a:r>
            <a:r>
              <a:rPr lang="el-GR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H)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1" y="1325940"/>
            <a:ext cx="21336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Example 1</a:t>
            </a:r>
            <a:endParaRPr lang="en-US" sz="2400" i="1" dirty="0" smtClean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70754" name="Object 2"/>
          <p:cNvGraphicFramePr>
            <a:graphicFrameLocks noChangeAspect="1"/>
          </p:cNvGraphicFramePr>
          <p:nvPr/>
        </p:nvGraphicFramePr>
        <p:xfrm>
          <a:off x="685800" y="1981200"/>
          <a:ext cx="61722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768" name="CS ChemDraw Drawing" r:id="rId3" imgW="2521080" imgH="233640" progId="ChemDraw.Document.6.0">
                  <p:embed/>
                </p:oleObj>
              </mc:Choice>
              <mc:Fallback>
                <p:oleObj name="CS ChemDraw Drawing" r:id="rId3" imgW="2521080" imgH="23364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6172200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733800" y="2598003"/>
            <a:ext cx="518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 = - 393.5 kJ &lt; 0 then the reaction is exothermic.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70755" name="Object 3"/>
          <p:cNvGraphicFramePr>
            <a:graphicFrameLocks noChangeAspect="1"/>
          </p:cNvGraphicFramePr>
          <p:nvPr/>
        </p:nvGraphicFramePr>
        <p:xfrm>
          <a:off x="566738" y="3124200"/>
          <a:ext cx="5703887" cy="335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769" name="CS ChemDraw Drawing" r:id="rId5" imgW="2436480" imgH="1431360" progId="ChemDraw.Document.6.0">
                  <p:embed/>
                </p:oleObj>
              </mc:Choice>
              <mc:Fallback>
                <p:oleObj name="CS ChemDraw Drawing" r:id="rId5" imgW="2436480" imgH="143136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3124200"/>
                        <a:ext cx="5703887" cy="335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2860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1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36602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2. Enthalpy Change of Reactions (</a:t>
            </a:r>
            <a:r>
              <a:rPr lang="el-GR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H)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1" y="1325940"/>
            <a:ext cx="21336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Example 2</a:t>
            </a:r>
            <a:endParaRPr lang="en-US" sz="2400" i="1" dirty="0" smtClean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707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690004"/>
              </p:ext>
            </p:extLst>
          </p:nvPr>
        </p:nvGraphicFramePr>
        <p:xfrm>
          <a:off x="441325" y="1993900"/>
          <a:ext cx="665956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1793" name="CS ChemDraw Drawing" r:id="rId3" imgW="2721621" imgH="224547" progId="ChemDraw.Document.6.0">
                  <p:embed/>
                </p:oleObj>
              </mc:Choice>
              <mc:Fallback>
                <p:oleObj name="CS ChemDraw Drawing" r:id="rId3" imgW="2721621" imgH="224547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993900"/>
                        <a:ext cx="6659563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733800" y="2598003"/>
            <a:ext cx="518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 =  242 kJ &gt; 0 then the reaction is endothermic.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717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381039"/>
              </p:ext>
            </p:extLst>
          </p:nvPr>
        </p:nvGraphicFramePr>
        <p:xfrm>
          <a:off x="347663" y="2944813"/>
          <a:ext cx="6537325" cy="378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1794" name="CS ChemDraw Drawing" r:id="rId5" imgW="2758305" imgH="1599389" progId="ChemDraw.Document.6.0">
                  <p:embed/>
                </p:oleObj>
              </mc:Choice>
              <mc:Fallback>
                <p:oleObj name="CS ChemDraw Drawing" r:id="rId5" imgW="2758305" imgH="1599389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2944813"/>
                        <a:ext cx="6537325" cy="378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2860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1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36602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2. Enthalpy Change of Reactions (</a:t>
            </a:r>
            <a:r>
              <a:rPr lang="el-GR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H)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524000"/>
            <a:ext cx="830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Standard Heat of Formation (</a:t>
            </a:r>
            <a:r>
              <a:rPr lang="el-GR" sz="24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US" sz="24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="1" i="1" baseline="30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="1" i="1" baseline="-25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24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The heat change when 1 mole compound is produced 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from its elements in their most stable states (under 1 </a:t>
            </a:r>
            <a:r>
              <a:rPr lang="en-US" sz="2400" dirty="0" err="1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atm</a:t>
            </a:r>
            <a:endParaRPr lang="en-US" sz="2400" dirty="0" smtClean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pressure and at 25</a:t>
            </a:r>
            <a:r>
              <a:rPr lang="en-US" sz="2400" baseline="30000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C) is called as 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standard heat of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formation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and shown by </a:t>
            </a:r>
            <a:r>
              <a:rPr lang="el-GR" sz="24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US" sz="24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="1" i="1" baseline="30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="1" i="1" baseline="-25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en-US" sz="2400" b="1" i="1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4180344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Arial" pitchFamily="34" charset="0"/>
              <a:buChar char="•"/>
            </a:pPr>
            <a:r>
              <a:rPr lang="el-GR" sz="2400" b="1" i="1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="1" i="1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="1" i="1" baseline="-25000" dirty="0" smtClean="0">
                <a:latin typeface="Arial" pitchFamily="34" charset="0"/>
                <a:cs typeface="Arial" pitchFamily="34" charset="0"/>
              </a:rPr>
              <a:t>f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the free atoms (K, Fe, Na, S, P, Cu…etc) and 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free simple molecules (O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N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Cl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P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…etc) are accepted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as  zero.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2860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1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36602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2. Enthalpy Change of Reactions (</a:t>
            </a:r>
            <a:r>
              <a:rPr lang="el-GR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H)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82018" name="Picture 2" descr="H:\PPTs Preparation Materials\Heat of Reactions\Heat of Reactions-Photos\Standard enthalpies of form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199" y="1447800"/>
            <a:ext cx="5380049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2860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1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36602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2. Enthalpy Change of Reactions (</a:t>
            </a:r>
            <a:r>
              <a:rPr lang="el-GR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H)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752600"/>
            <a:ext cx="89461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Heat of a reaction, </a:t>
            </a:r>
            <a:r>
              <a:rPr lang="el-GR" sz="2400" dirty="0" smtClean="0"/>
              <a:t>Δ</a:t>
            </a:r>
            <a:r>
              <a:rPr lang="en-US" sz="2400" dirty="0" smtClean="0"/>
              <a:t>H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can be calculated by using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values.</a:t>
            </a:r>
          </a:p>
          <a:p>
            <a:r>
              <a:rPr lang="en-US" sz="3600" dirty="0" smtClean="0">
                <a:solidFill>
                  <a:srgbClr val="FFC000"/>
                </a:solidFill>
              </a:rPr>
              <a:t>          </a:t>
            </a:r>
            <a:r>
              <a:rPr lang="el-GR" sz="3600" dirty="0" smtClean="0">
                <a:solidFill>
                  <a:srgbClr val="FFC000"/>
                </a:solidFill>
              </a:rPr>
              <a:t>Δ</a:t>
            </a:r>
            <a:r>
              <a:rPr lang="en-US" sz="3600" dirty="0" smtClean="0">
                <a:solidFill>
                  <a:srgbClr val="FFC000"/>
                </a:solidFill>
              </a:rPr>
              <a:t>H</a:t>
            </a:r>
            <a:r>
              <a:rPr lang="en-US" sz="3600" baseline="30000" dirty="0" smtClean="0">
                <a:solidFill>
                  <a:srgbClr val="FFC000"/>
                </a:solidFill>
              </a:rPr>
              <a:t>o</a:t>
            </a:r>
            <a:r>
              <a:rPr lang="en-US" sz="3600" dirty="0" smtClean="0">
                <a:solidFill>
                  <a:srgbClr val="FFC000"/>
                </a:solidFill>
              </a:rPr>
              <a:t> = </a:t>
            </a:r>
            <a:r>
              <a:rPr lang="el-GR" sz="3600" dirty="0" smtClean="0">
                <a:solidFill>
                  <a:srgbClr val="FFC000"/>
                </a:solidFill>
              </a:rPr>
              <a:t>Σ</a:t>
            </a:r>
            <a:r>
              <a:rPr lang="en-US" sz="3600" dirty="0" smtClean="0">
                <a:solidFill>
                  <a:srgbClr val="FFC000"/>
                </a:solidFill>
              </a:rPr>
              <a:t>H</a:t>
            </a:r>
            <a:r>
              <a:rPr lang="en-US" sz="3600" baseline="30000" dirty="0" smtClean="0">
                <a:solidFill>
                  <a:srgbClr val="FFC000"/>
                </a:solidFill>
              </a:rPr>
              <a:t>o</a:t>
            </a:r>
            <a:r>
              <a:rPr lang="en-US" sz="3600" baseline="-25000" dirty="0" smtClean="0">
                <a:solidFill>
                  <a:srgbClr val="FFC000"/>
                </a:solidFill>
              </a:rPr>
              <a:t>f(products )   </a:t>
            </a:r>
            <a:r>
              <a:rPr lang="en-US" sz="3600" dirty="0" smtClean="0">
                <a:solidFill>
                  <a:srgbClr val="FFC000"/>
                </a:solidFill>
              </a:rPr>
              <a:t>-     </a:t>
            </a:r>
            <a:r>
              <a:rPr lang="el-GR" sz="3600" dirty="0" smtClean="0">
                <a:solidFill>
                  <a:srgbClr val="FFC000"/>
                </a:solidFill>
              </a:rPr>
              <a:t>Σ</a:t>
            </a:r>
            <a:r>
              <a:rPr lang="en-US" sz="3600" dirty="0" smtClean="0">
                <a:solidFill>
                  <a:srgbClr val="FFC000"/>
                </a:solidFill>
              </a:rPr>
              <a:t>H</a:t>
            </a:r>
            <a:r>
              <a:rPr lang="en-US" sz="3600" baseline="30000" dirty="0" smtClean="0">
                <a:solidFill>
                  <a:srgbClr val="FFC000"/>
                </a:solidFill>
              </a:rPr>
              <a:t>o</a:t>
            </a:r>
            <a:r>
              <a:rPr lang="en-US" sz="3600" baseline="-25000" dirty="0" smtClean="0">
                <a:solidFill>
                  <a:srgbClr val="FFC000"/>
                </a:solidFill>
              </a:rPr>
              <a:t>f(reactants)</a:t>
            </a:r>
            <a:endParaRPr lang="en-US" sz="3600" baseline="-25000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819400"/>
            <a:ext cx="8458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Example 3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Find the heat of the reaction (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(g)  +  ½ 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(g) 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  SO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/>
              </a:rPr>
              <a:t>3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(g)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by using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the compounds given </a:t>
            </a:r>
          </a:p>
          <a:p>
            <a:pPr marL="914400" lvl="1" indent="-457200">
              <a:lnSpc>
                <a:spcPct val="150000"/>
              </a:lnSpc>
              <a:buClr>
                <a:srgbClr val="FFC000"/>
              </a:buClr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f(SO</a:t>
            </a:r>
            <a:r>
              <a:rPr lang="en-US" sz="2400" baseline="-4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= -297 kJ/mol, </a:t>
            </a:r>
          </a:p>
          <a:p>
            <a:pPr marL="914400" lvl="1" indent="-457200">
              <a:lnSpc>
                <a:spcPct val="150000"/>
              </a:lnSpc>
              <a:buClr>
                <a:srgbClr val="FFC000"/>
              </a:buClr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f(SO</a:t>
            </a:r>
            <a:r>
              <a:rPr lang="en-US" sz="2400" baseline="-4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= -396 kJ/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lnSpc>
                <a:spcPct val="150000"/>
              </a:lnSpc>
              <a:buClr>
                <a:srgbClr val="FFC000"/>
              </a:buClr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f(O</a:t>
            </a:r>
            <a:r>
              <a:rPr lang="en-US" sz="2400" baseline="-4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= 0 kJ/mol.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2860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1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36602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2. Enthalpy Change of Reactions (</a:t>
            </a:r>
            <a:r>
              <a:rPr lang="el-GR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H)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460480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f(products )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    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f(reactants)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f(SO</a:t>
            </a:r>
            <a:r>
              <a:rPr lang="en-US" sz="2400" baseline="-4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– [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f(SO</a:t>
            </a:r>
            <a:r>
              <a:rPr lang="en-US" sz="2400" baseline="-4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½ 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f(O</a:t>
            </a:r>
            <a:r>
              <a:rPr lang="en-US" sz="2400" baseline="-4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]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= (-396) – [(-297)+ ½ x (0)]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= -99 kJ</a:t>
            </a:r>
            <a:endParaRPr lang="en-US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4114800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Example 4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When 2.4 g of graphite burnt with 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completely, 78.70 kJ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heat  is released. What is the molar enthalpy of the formation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of CO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2860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1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36602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2. Enthalpy Change of Reactions (</a:t>
            </a:r>
            <a:r>
              <a:rPr lang="el-GR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H)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460480"/>
            <a:ext cx="426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Solution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(graphite)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+  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(g) 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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(g)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2.4 g C releases 78.70 kJ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12 g (1mol) C releases   x 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x = 393.5 kJ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0" y="4114800"/>
            <a:ext cx="518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f(products 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f(reactants)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f(CO</a:t>
            </a:r>
            <a:r>
              <a:rPr lang="en-US" sz="2400" baseline="-4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– [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f(C)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f(O</a:t>
            </a:r>
            <a:r>
              <a:rPr lang="en-US" sz="2400" baseline="-4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]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-393.5 =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f(CO</a:t>
            </a:r>
            <a:r>
              <a:rPr lang="en-US" sz="2400" baseline="-4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[(0)+ (0)]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f(CO</a:t>
            </a:r>
            <a:r>
              <a:rPr lang="en-US" sz="2400" baseline="-4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= -393.5 kJ</a:t>
            </a:r>
            <a:endParaRPr lang="en-US" sz="2400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2860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2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436602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1. Endothermic and Exothermic Reactions 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0" y="2076907"/>
            <a:ext cx="8077200" cy="23426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228600" indent="-228600">
              <a:buClr>
                <a:srgbClr val="FFCC00"/>
              </a:buClr>
              <a:buFontTx/>
              <a:buChar char="•"/>
              <a:tabLst>
                <a:tab pos="914400" algn="l"/>
                <a:tab pos="1828800" algn="l"/>
                <a:tab pos="2743200" algn="l"/>
                <a:tab pos="3768725" algn="l"/>
                <a:tab pos="4572000" algn="l"/>
                <a:tab pos="5659438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Look at words below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en-US" sz="2400" dirty="0" smtClean="0">
              <a:solidFill>
                <a:schemeClr val="bg1"/>
              </a:solidFill>
            </a:endParaRPr>
          </a:p>
          <a:p>
            <a:pPr marL="228600" indent="-228600">
              <a:lnSpc>
                <a:spcPct val="110000"/>
              </a:lnSpc>
              <a:buClr>
                <a:srgbClr val="FFCC00"/>
              </a:buClr>
              <a:tabLst>
                <a:tab pos="914400" algn="l"/>
                <a:tab pos="1828800" algn="l"/>
                <a:tab pos="2743200" algn="l"/>
                <a:tab pos="3768725" algn="l"/>
                <a:tab pos="4572000" algn="l"/>
                <a:tab pos="5659438" algn="l"/>
              </a:tabLst>
            </a:pPr>
            <a:r>
              <a:rPr lang="en-US" sz="2400" i="1" dirty="0" smtClean="0">
                <a:solidFill>
                  <a:srgbClr val="FFCC00"/>
                </a:solidFill>
              </a:rPr>
              <a:t>		</a:t>
            </a:r>
            <a:r>
              <a:rPr lang="tr-TR" sz="2400" i="1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Heat		Temperature</a:t>
            </a:r>
            <a:endParaRPr lang="en-US" sz="2400" i="1" dirty="0" smtClean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Clr>
                <a:srgbClr val="FFCC00"/>
              </a:buClr>
              <a:buFontTx/>
              <a:buChar char="•"/>
              <a:tabLst>
                <a:tab pos="914400" algn="l"/>
                <a:tab pos="1828800" algn="l"/>
                <a:tab pos="2743200" algn="l"/>
                <a:tab pos="3768725" algn="l"/>
                <a:tab pos="4572000" algn="l"/>
                <a:tab pos="5659438" algn="l"/>
              </a:tabLst>
            </a:pPr>
            <a:endParaRPr lang="en-US" sz="2400" i="1" dirty="0" smtClean="0">
              <a:solidFill>
                <a:srgbClr val="FFCC00"/>
              </a:solidFill>
            </a:endParaRPr>
          </a:p>
          <a:p>
            <a:pPr marL="228600" indent="-228600">
              <a:buClr>
                <a:srgbClr val="FFCC00"/>
              </a:buClr>
              <a:buFontTx/>
              <a:buChar char="•"/>
              <a:tabLst>
                <a:tab pos="914400" algn="l"/>
                <a:tab pos="1828800" algn="l"/>
                <a:tab pos="2743200" algn="l"/>
                <a:tab pos="3768725" algn="l"/>
                <a:tab pos="4572000" algn="l"/>
                <a:tab pos="5659438" algn="l"/>
              </a:tabLst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Wr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ite a definition for each of these words and describe how they are related.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1295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Warm up</a:t>
            </a:r>
            <a:endParaRPr lang="en-US" sz="2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0" y="5201107"/>
            <a:ext cx="7620000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228600" indent="-228600">
              <a:buClr>
                <a:srgbClr val="FFCC00"/>
              </a:buClr>
              <a:buFontTx/>
              <a:buChar char="•"/>
              <a:tabLst>
                <a:tab pos="914400" algn="l"/>
                <a:tab pos="1828800" algn="l"/>
                <a:tab pos="2743200" algn="l"/>
                <a:tab pos="3768725" algn="l"/>
                <a:tab pos="4572000" algn="l"/>
                <a:tab pos="5659438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How do you understand these words related with chemical reactions?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2860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1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36602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2. Enthalpy Change of Reactions (</a:t>
            </a:r>
            <a:r>
              <a:rPr lang="el-GR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H)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219200"/>
            <a:ext cx="868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Example 5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combustion reaction of propane is 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(g)  +  5O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(g) 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  3CO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(g)  +  4H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O(l)   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= -2220.3 kJ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If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f(CO</a:t>
            </a:r>
            <a:r>
              <a:rPr lang="en-US" sz="2400" baseline="-4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f(H</a:t>
            </a:r>
            <a:r>
              <a:rPr lang="en-US" sz="2400" baseline="-4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O)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values are -393.5 kJ/mol and -286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kJ/mol respectively find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f(C</a:t>
            </a:r>
            <a:r>
              <a:rPr lang="en-US" sz="2400" baseline="-4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-40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3962400"/>
            <a:ext cx="868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Example 6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Fe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(s)  +  3CO(g) 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  2Fe(s)  +  3CO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(g) 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If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f(Fe</a:t>
            </a:r>
            <a:r>
              <a:rPr lang="en-US" sz="2400" baseline="-4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4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f(CO)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and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f(CO</a:t>
            </a:r>
            <a:r>
              <a:rPr lang="en-US" sz="2400" baseline="-4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values are -826 kJ/mol, 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-110.5 kJ/mol and -393.5 kJ/mol respectively find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for the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reaction.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2860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1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36602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2. Enthalpy Change of Reactions (</a:t>
            </a:r>
            <a:r>
              <a:rPr lang="el-GR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H)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371600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According to types of reactions, there are different types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of enthalpies of reactions. For example heat of combustion, 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heat of neutralization and heat of dissolution.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2971800"/>
            <a:ext cx="868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Example 7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What is the molar heat of combustion of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propene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(C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), if 343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kJ heat is liberated when  7 g of C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is burnt? 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4612341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Example 8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When some amount of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NaOH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is dissolved in 200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water,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8.6 kJ heat is produced. What is the concentration of the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solution in M, if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30000" dirty="0" err="1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err="1" smtClean="0">
                <a:latin typeface="Arial" pitchFamily="34" charset="0"/>
                <a:cs typeface="Arial" pitchFamily="34" charset="0"/>
              </a:rPr>
              <a:t>dissolution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= -43 kJ/mol?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2860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1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36602"/>
            <a:ext cx="556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3. Calorimeters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2192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Calorimeters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are devices  to measure heats of reactions</a:t>
            </a:r>
          </a:p>
          <a:p>
            <a:pPr marL="457200" indent="-457200"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(enthalpy change)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79973" name="ShockwaveFlash1" r:id="rId2" imgW="5485714" imgH="4648849"/>
        </mc:Choice>
        <mc:Fallback>
          <p:control name="ShockwaveFlash1" r:id="rId2" imgW="5485714" imgH="464884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76400" y="2057400"/>
                  <a:ext cx="5486400" cy="464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2860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1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36602"/>
            <a:ext cx="556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3. Calorimeters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80995" name="Picture 3" descr="H:\PPTs Preparation Materials\Heat of Reactions\Heat of Reactions-Photos\Bomb calorime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7924800" cy="5369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2860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1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36602"/>
            <a:ext cx="556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3. Calorimeters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143000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 a bomb calorimeter heat of the reaction is calculated </a:t>
            </a:r>
          </a:p>
          <a:p>
            <a:pPr marL="457200" indent="-457200"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by the following formula.</a:t>
            </a:r>
          </a:p>
          <a:p>
            <a:pPr marL="457200" indent="-457200">
              <a:buClr>
                <a:srgbClr val="FFC000"/>
              </a:buClr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Heat of reaction = Heat absorbed    +   Heat absorbed</a:t>
            </a:r>
          </a:p>
          <a:p>
            <a:pPr marL="457200" indent="-457200"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           by bomb                   by water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3276600"/>
            <a:ext cx="78935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Clr>
                <a:srgbClr val="FFC000"/>
              </a:buClr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</a:t>
            </a:r>
            <a:r>
              <a:rPr lang="en-US" sz="3200" baseline="-250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= - [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</a:t>
            </a:r>
            <a:r>
              <a:rPr lang="en-US" sz="3200" baseline="-25000" dirty="0" err="1" smtClean="0">
                <a:latin typeface="Arial" pitchFamily="34" charset="0"/>
                <a:cs typeface="Arial" pitchFamily="34" charset="0"/>
              </a:rPr>
              <a:t>bomb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+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</a:t>
            </a:r>
            <a:r>
              <a:rPr lang="en-US" sz="3200" baseline="-25000" dirty="0" err="1" smtClean="0">
                <a:latin typeface="Arial" pitchFamily="34" charset="0"/>
                <a:cs typeface="Arial" pitchFamily="34" charset="0"/>
              </a:rPr>
              <a:t>water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]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exothermic process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488492" y="4139625"/>
            <a:ext cx="28302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</a:t>
            </a:r>
            <a:r>
              <a:rPr lang="en-US" sz="2400" baseline="-25000" dirty="0" err="1" smtClean="0">
                <a:latin typeface="Arial" pitchFamily="34" charset="0"/>
                <a:cs typeface="Arial" pitchFamily="34" charset="0"/>
              </a:rPr>
              <a:t>bomb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baseline="-25000" dirty="0" err="1" smtClean="0">
                <a:latin typeface="Arial" pitchFamily="34" charset="0"/>
                <a:cs typeface="Arial" pitchFamily="34" charset="0"/>
              </a:rPr>
              <a:t>bomb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</a:t>
            </a:r>
            <a:r>
              <a:rPr lang="en-US" sz="2400" baseline="-25000" dirty="0" err="1" smtClean="0">
                <a:latin typeface="Arial" pitchFamily="34" charset="0"/>
                <a:cs typeface="Arial" pitchFamily="34" charset="0"/>
              </a:rPr>
              <a:t>water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baseline="-25000" dirty="0" err="1" smtClean="0">
                <a:latin typeface="Arial" pitchFamily="34" charset="0"/>
                <a:cs typeface="Arial" pitchFamily="34" charset="0"/>
              </a:rPr>
              <a:t>water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9" name="Right Brace 8"/>
          <p:cNvSpPr/>
          <p:nvPr/>
        </p:nvSpPr>
        <p:spPr>
          <a:xfrm>
            <a:off x="3505200" y="4343400"/>
            <a:ext cx="457200" cy="914400"/>
          </a:xfrm>
          <a:prstGeom prst="rightBrace">
            <a:avLst/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05542" y="4362271"/>
            <a:ext cx="51384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</a:t>
            </a:r>
            <a:r>
              <a:rPr lang="en-US" sz="2400" baseline="-250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= -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baseline="-25000" dirty="0" err="1" smtClean="0">
                <a:latin typeface="Arial" pitchFamily="34" charset="0"/>
                <a:cs typeface="Arial" pitchFamily="34" charset="0"/>
              </a:rPr>
              <a:t>bomb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  +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baseline="-25000" dirty="0" err="1" smtClean="0">
                <a:latin typeface="Arial" pitchFamily="34" charset="0"/>
                <a:cs typeface="Arial" pitchFamily="34" charset="0"/>
              </a:rPr>
              <a:t>water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  = -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baseline="-25000" dirty="0" err="1" smtClean="0">
                <a:latin typeface="Arial" pitchFamily="34" charset="0"/>
                <a:cs typeface="Arial" pitchFamily="34" charset="0"/>
              </a:rPr>
              <a:t>bomb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baseline="-25000" dirty="0" err="1" smtClean="0">
                <a:latin typeface="Arial" pitchFamily="34" charset="0"/>
                <a:cs typeface="Arial" pitchFamily="34" charset="0"/>
              </a:rPr>
              <a:t>water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.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</a:t>
            </a:r>
            <a:endParaRPr lang="en-US" sz="2400" dirty="0"/>
          </a:p>
        </p:txBody>
      </p:sp>
      <p:sp>
        <p:nvSpPr>
          <p:cNvPr id="13" name="Right Brace 12"/>
          <p:cNvSpPr/>
          <p:nvPr/>
        </p:nvSpPr>
        <p:spPr>
          <a:xfrm rot="5400000">
            <a:off x="6400800" y="4724400"/>
            <a:ext cx="457200" cy="1981200"/>
          </a:xfrm>
          <a:prstGeom prst="rightBrace">
            <a:avLst/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19600" y="5943600"/>
            <a:ext cx="472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3200" baseline="-250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reaction</a:t>
            </a:r>
            <a:r>
              <a:rPr lang="en-US" sz="3200" baseline="-25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= - </a:t>
            </a:r>
            <a:r>
              <a:rPr lang="en-US" sz="32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200" baseline="-250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calorimeter</a:t>
            </a:r>
            <a:r>
              <a:rPr lang="en-US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.</a:t>
            </a:r>
            <a:r>
              <a:rPr lang="el-GR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Δ</a:t>
            </a:r>
            <a:r>
              <a:rPr lang="en-US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3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2860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1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36602"/>
            <a:ext cx="556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3. Calorimeters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044476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Example 9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When a 0.5 g of benzene (C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is burnt in a bomb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calorimeter, the temperature of the calorimeter rises from 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25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 to 33.52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C. If the molar heat of benzene is 3189.9 kJ , 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find the heat capacity of the calorimeter?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" y="3843278"/>
            <a:ext cx="830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457200" indent="-457200">
              <a:buClr>
                <a:srgbClr val="FFC000"/>
              </a:buClr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i="1" baseline="-25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i="1" baseline="-25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 +  15/2 O</a:t>
            </a:r>
            <a:r>
              <a:rPr lang="en-US" sz="2400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  6CO</a:t>
            </a:r>
            <a:r>
              <a:rPr lang="en-US" sz="2400" i="1" baseline="-25000" dirty="0" smtClean="0"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  +  3H</a:t>
            </a:r>
            <a:r>
              <a:rPr lang="en-US" sz="2400" i="1" baseline="-25000" dirty="0" smtClean="0"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O     </a:t>
            </a:r>
          </a:p>
          <a:p>
            <a:pPr marL="457200" indent="-457200">
              <a:buClr>
                <a:srgbClr val="FFC000"/>
              </a:buClr>
            </a:pP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					</a:t>
            </a:r>
            <a:r>
              <a:rPr lang="el-GR" sz="2400" i="1" dirty="0" smtClean="0">
                <a:latin typeface="Arial" pitchFamily="34" charset="0"/>
                <a:cs typeface="Arial" pitchFamily="34" charset="0"/>
                <a:sym typeface="Symbol"/>
              </a:rPr>
              <a:t>Δ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en-US" sz="2400" i="1" baseline="30000" dirty="0" err="1" smtClean="0">
                <a:latin typeface="Arial" pitchFamily="34" charset="0"/>
                <a:cs typeface="Arial" pitchFamily="34" charset="0"/>
                <a:sym typeface="Symbol"/>
              </a:rPr>
              <a:t>o</a:t>
            </a:r>
            <a:r>
              <a:rPr lang="en-US" sz="24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combustion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 = -3189.9 kJ/mol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3400" y="5410200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78 g (1mol)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i="1" baseline="-25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i="1" baseline="-25000" dirty="0" smtClean="0">
                <a:latin typeface="Arial" pitchFamily="34" charset="0"/>
                <a:cs typeface="Arial" pitchFamily="34" charset="0"/>
              </a:rPr>
              <a:t>6  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releases  3189.9 kJ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u="sng" dirty="0" smtClean="0">
                <a:latin typeface="Arial" pitchFamily="34" charset="0"/>
                <a:cs typeface="Arial" pitchFamily="34" charset="0"/>
                <a:sym typeface="Symbol"/>
              </a:rPr>
              <a:t>0.5 g 		       releases   x kJ</a:t>
            </a:r>
            <a:endParaRPr lang="en-US" sz="2400" u="sng" dirty="0"/>
          </a:p>
        </p:txBody>
      </p:sp>
      <p:sp>
        <p:nvSpPr>
          <p:cNvPr id="17" name="Right Brace 16"/>
          <p:cNvSpPr/>
          <p:nvPr/>
        </p:nvSpPr>
        <p:spPr>
          <a:xfrm>
            <a:off x="5867400" y="5562600"/>
            <a:ext cx="381000" cy="914400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275294" y="5637928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x = 20.45 kJ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 animBg="1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2860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1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36602"/>
            <a:ext cx="556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3. Calorimeters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1295400"/>
            <a:ext cx="83058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Solution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182880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</a:t>
            </a:r>
            <a:r>
              <a:rPr lang="en-US" sz="2400" baseline="-250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= 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baseline="-25000" dirty="0" err="1" smtClean="0">
                <a:latin typeface="Arial" pitchFamily="34" charset="0"/>
                <a:cs typeface="Arial" pitchFamily="34" charset="0"/>
              </a:rPr>
              <a:t>calorimeter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.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20.45 = 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baseline="-25000" dirty="0" err="1" smtClean="0">
                <a:latin typeface="Arial" pitchFamily="34" charset="0"/>
                <a:cs typeface="Arial" pitchFamily="34" charset="0"/>
              </a:rPr>
              <a:t>calorimeter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. (33.52 – 25) 	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baseline="-25000" dirty="0" err="1" smtClean="0">
                <a:latin typeface="Arial" pitchFamily="34" charset="0"/>
                <a:cs typeface="Arial" pitchFamily="34" charset="0"/>
              </a:rPr>
              <a:t>calorimeter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2.4 </a:t>
            </a:r>
            <a:r>
              <a:rPr lang="en-US" sz="24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kj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400" baseline="300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3309878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Example 10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When a 10 g of glucose (C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is burnt in a bomb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calorimeter, what will be the change in the temperature of 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calorimeter? (</a:t>
            </a:r>
            <a:r>
              <a:rPr lang="el-GR" sz="2400" i="1" dirty="0" smtClean="0">
                <a:latin typeface="Arial" pitchFamily="34" charset="0"/>
                <a:cs typeface="Arial" pitchFamily="34" charset="0"/>
                <a:sym typeface="Symbol"/>
              </a:rPr>
              <a:t>Δ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en-US" sz="2400" i="1" baseline="30000" dirty="0" err="1" smtClean="0">
                <a:latin typeface="Arial" pitchFamily="34" charset="0"/>
                <a:cs typeface="Arial" pitchFamily="34" charset="0"/>
                <a:sym typeface="Symbol"/>
              </a:rPr>
              <a:t>o</a:t>
            </a:r>
            <a:r>
              <a:rPr lang="en-US" sz="24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combustion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 of glucose = -2808 kJ/mol, 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and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  <a:sym typeface="Symbol"/>
              </a:rPr>
              <a:t>C</a:t>
            </a:r>
            <a:r>
              <a:rPr lang="en-US" sz="24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calorimeter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 = 6.1 kJ/</a:t>
            </a:r>
            <a:r>
              <a:rPr lang="en-US" sz="2400" i="1" baseline="30000" dirty="0" err="1" smtClean="0">
                <a:latin typeface="Arial" pitchFamily="34" charset="0"/>
                <a:cs typeface="Arial" pitchFamily="34" charset="0"/>
                <a:sym typeface="Symbol"/>
              </a:rPr>
              <a:t>o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  <a:sym typeface="Symbol"/>
              </a:rPr>
              <a:t>C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2860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1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36602"/>
            <a:ext cx="556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Bond Energies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143000"/>
            <a:ext cx="8305800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energy that is used to break up 1 mol of covalent 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bond of a molecule in gaseous state is called 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Bond Energy.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2615625"/>
            <a:ext cx="746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>
                <a:solidFill>
                  <a:srgbClr val="FFC000"/>
                </a:solidFill>
              </a:rPr>
              <a:t>Δ</a:t>
            </a:r>
            <a:r>
              <a:rPr lang="en-US" sz="3200" dirty="0" smtClean="0">
                <a:solidFill>
                  <a:srgbClr val="FFC000"/>
                </a:solidFill>
              </a:rPr>
              <a:t>H = </a:t>
            </a:r>
            <a:r>
              <a:rPr lang="el-GR" sz="3200" dirty="0" smtClean="0">
                <a:solidFill>
                  <a:srgbClr val="FFC000"/>
                </a:solidFill>
              </a:rPr>
              <a:t>Σ</a:t>
            </a:r>
            <a:r>
              <a:rPr lang="en-US" sz="3200" dirty="0" err="1" smtClean="0">
                <a:solidFill>
                  <a:srgbClr val="FFC000"/>
                </a:solidFill>
              </a:rPr>
              <a:t>H</a:t>
            </a:r>
            <a:r>
              <a:rPr lang="en-US" sz="3200" baseline="-25000" dirty="0" err="1" smtClean="0">
                <a:solidFill>
                  <a:srgbClr val="FFC000"/>
                </a:solidFill>
              </a:rPr>
              <a:t>bond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baseline="-25000" dirty="0" smtClean="0">
                <a:solidFill>
                  <a:srgbClr val="FFC000"/>
                </a:solidFill>
              </a:rPr>
              <a:t>breakage   </a:t>
            </a:r>
            <a:r>
              <a:rPr lang="en-US" sz="3200" dirty="0" smtClean="0">
                <a:solidFill>
                  <a:srgbClr val="FFC000"/>
                </a:solidFill>
              </a:rPr>
              <a:t>+     </a:t>
            </a:r>
            <a:r>
              <a:rPr lang="el-GR" sz="3200" dirty="0" smtClean="0">
                <a:solidFill>
                  <a:srgbClr val="FFC000"/>
                </a:solidFill>
              </a:rPr>
              <a:t>Σ</a:t>
            </a:r>
            <a:r>
              <a:rPr lang="en-US" sz="3200" dirty="0" err="1" smtClean="0">
                <a:solidFill>
                  <a:srgbClr val="FFC000"/>
                </a:solidFill>
              </a:rPr>
              <a:t>H</a:t>
            </a:r>
            <a:r>
              <a:rPr lang="en-US" sz="3200" baseline="-25000" dirty="0" err="1" smtClean="0">
                <a:solidFill>
                  <a:srgbClr val="FFC000"/>
                </a:solidFill>
              </a:rPr>
              <a:t>bond</a:t>
            </a:r>
            <a:r>
              <a:rPr lang="en-US" sz="3200" baseline="-25000" dirty="0" smtClean="0">
                <a:solidFill>
                  <a:srgbClr val="FFC000"/>
                </a:solidFill>
              </a:rPr>
              <a:t> formation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457200" y="3592552"/>
            <a:ext cx="8305800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Bond breakage is endothermic and bond formation is 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exothermic processes.</a:t>
            </a:r>
            <a:endParaRPr lang="en-US" sz="2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2860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1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436602"/>
            <a:ext cx="556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Bond Energies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37926" name="ShockwaveFlash1" r:id="rId2" imgW="6477904" imgH="5409524"/>
        </mc:Choice>
        <mc:Fallback>
          <p:control name="ShockwaveFlash1" r:id="rId2" imgW="6477904" imgH="5409524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0" y="1295400"/>
                  <a:ext cx="6478588" cy="5410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2860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1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436602"/>
            <a:ext cx="556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Bond Energies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219200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Example 10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Find the molar heat of combustion of CH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OH by using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bond energies?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2870537"/>
            <a:ext cx="830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457200" indent="-457200"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+   3O</a:t>
            </a:r>
            <a:r>
              <a:rPr lang="en-US" sz="2400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  2CO</a:t>
            </a:r>
            <a:r>
              <a:rPr lang="en-US" sz="2400" i="1" baseline="-25000" dirty="0" smtClean="0"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  +  3H</a:t>
            </a:r>
            <a:r>
              <a:rPr lang="en-US" sz="2400" i="1" baseline="-25000" dirty="0" smtClean="0"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O   	</a:t>
            </a:r>
            <a:r>
              <a:rPr lang="el-GR" sz="2400" i="1" dirty="0" smtClean="0">
                <a:latin typeface="Arial" pitchFamily="34" charset="0"/>
                <a:cs typeface="Arial" pitchFamily="34" charset="0"/>
                <a:sym typeface="Symbol"/>
              </a:rPr>
              <a:t>Δ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en-US" sz="2400" i="1" baseline="30000" dirty="0" err="1" smtClean="0">
                <a:latin typeface="Arial" pitchFamily="34" charset="0"/>
                <a:cs typeface="Arial" pitchFamily="34" charset="0"/>
                <a:sym typeface="Symbol"/>
              </a:rPr>
              <a:t>o</a:t>
            </a:r>
            <a:r>
              <a:rPr lang="en-US" sz="24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combustion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 = ?</a:t>
            </a:r>
          </a:p>
        </p:txBody>
      </p:sp>
      <p:graphicFrame>
        <p:nvGraphicFramePr>
          <p:cNvPr id="990211" name="Object 3"/>
          <p:cNvGraphicFramePr>
            <a:graphicFrameLocks noChangeAspect="1"/>
          </p:cNvGraphicFramePr>
          <p:nvPr/>
        </p:nvGraphicFramePr>
        <p:xfrm>
          <a:off x="457199" y="4103685"/>
          <a:ext cx="8305801" cy="1992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218" name="CS ChemDraw Drawing" r:id="rId3" imgW="3701520" imgH="887760" progId="ChemDraw.Document.6.0">
                  <p:embed/>
                </p:oleObj>
              </mc:Choice>
              <mc:Fallback>
                <p:oleObj name="CS ChemDraw Drawing" r:id="rId3" imgW="3701520" imgH="88776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" y="4103685"/>
                        <a:ext cx="8305801" cy="1992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2860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1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542871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Thermo chemistry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is the study of heat changes that accompany chemical reactions and phase changes.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36602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1. Endothermic and Exothermic Reactions 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2858869"/>
            <a:ext cx="853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In chemical reactions energy is either absorbed or released. According to this there are two types of reactions; 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endothermic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exothermic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1" y="4800600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LcPeriod"/>
            </a:pPr>
            <a:r>
              <a:rPr lang="en-US" sz="24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Endothermic Reactions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Energy is absorbed by reactants and total potential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energy of reactants is smaller than that of products.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2860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1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436602"/>
            <a:ext cx="556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Bond Energies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371600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Solution</a:t>
            </a:r>
          </a:p>
        </p:txBody>
      </p:sp>
      <p:graphicFrame>
        <p:nvGraphicFramePr>
          <p:cNvPr id="991235" name="Object 3"/>
          <p:cNvGraphicFramePr>
            <a:graphicFrameLocks noChangeAspect="1"/>
          </p:cNvGraphicFramePr>
          <p:nvPr/>
        </p:nvGraphicFramePr>
        <p:xfrm>
          <a:off x="319088" y="1730375"/>
          <a:ext cx="7745412" cy="342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1242" name="CS ChemDraw Drawing" r:id="rId3" imgW="3596030" imgH="1589837" progId="ChemDraw.Document.6.0">
                  <p:embed/>
                </p:oleObj>
              </mc:Choice>
              <mc:Fallback>
                <p:oleObj name="CS ChemDraw Drawing" r:id="rId3" imgW="3596030" imgH="1589837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1730375"/>
                        <a:ext cx="7745412" cy="342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33400" y="5334000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 =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-25000" dirty="0" err="1" smtClean="0">
                <a:latin typeface="Arial" pitchFamily="34" charset="0"/>
                <a:cs typeface="Arial" pitchFamily="34" charset="0"/>
              </a:rPr>
              <a:t>bond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breakage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+    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-25000" dirty="0" err="1" smtClean="0">
                <a:latin typeface="Arial" pitchFamily="34" charset="0"/>
                <a:cs typeface="Arial" pitchFamily="34" charset="0"/>
              </a:rPr>
              <a:t>bond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 formation</a:t>
            </a:r>
          </a:p>
          <a:p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=  4868 – 5638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  = 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- 770 </a:t>
            </a:r>
            <a:r>
              <a:rPr lang="en-US" sz="24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kj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/mol  </a:t>
            </a:r>
            <a:endParaRPr lang="en-US" sz="2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2860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1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36602"/>
            <a:ext cx="556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5. Hess’s Law 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143000"/>
            <a:ext cx="8305800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>
              <a:lnSpc>
                <a:spcPct val="150000"/>
              </a:lnSpc>
              <a:buClr>
                <a:srgbClr val="FFCC00"/>
              </a:buClr>
              <a:buFontTx/>
              <a:buChar char="•"/>
              <a:tabLst>
                <a:tab pos="4294188" algn="l"/>
              </a:tabLst>
            </a:pP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Hess’s law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states that the overall enthalpy change in a reaction is equal to the sum of the enthalpy changes for the individual steps in the process.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3048000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ctr">
              <a:lnSpc>
                <a:spcPct val="150000"/>
              </a:lnSpc>
              <a:buClr>
                <a:srgbClr val="FFCC00"/>
              </a:buClr>
              <a:tabLst>
                <a:tab pos="3084513" algn="l"/>
                <a:tab pos="3146425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+ 10Cl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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4PCl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      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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= -1596 kJ</a:t>
            </a:r>
          </a:p>
          <a:p>
            <a:pPr marL="233363" indent="-233363" algn="ctr">
              <a:lnSpc>
                <a:spcPct val="150000"/>
              </a:lnSpc>
              <a:buClr>
                <a:srgbClr val="FFCC00"/>
              </a:buClr>
              <a:tabLst>
                <a:tab pos="3084513" algn="l"/>
                <a:tab pos="3146425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reaction may occur in two steps as follows.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43434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>
              <a:lnSpc>
                <a:spcPct val="150000"/>
              </a:lnSpc>
              <a:buClr>
                <a:srgbClr val="FFCC00"/>
              </a:buClr>
              <a:tabLst>
                <a:tab pos="3084513" algn="l"/>
                <a:tab pos="3146425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Step 1:    P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+ 6Cl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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4PCl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	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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= -1224 kJ</a:t>
            </a:r>
          </a:p>
          <a:p>
            <a:pPr marL="233363" indent="-233363">
              <a:lnSpc>
                <a:spcPct val="150000"/>
              </a:lnSpc>
              <a:buClr>
                <a:srgbClr val="FFCC00"/>
              </a:buClr>
              <a:tabLst>
                <a:tab pos="3084513" algn="l"/>
                <a:tab pos="3146425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Step 2:    PCl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+ Cl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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PCl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	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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= -93 kJ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2860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1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436602"/>
            <a:ext cx="556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5. Hess’s Law 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96357" name="ShockwaveFlash1" r:id="rId2" imgW="6477904" imgH="5409524"/>
        </mc:Choice>
        <mc:Fallback>
          <p:control name="ShockwaveFlash1" r:id="rId2" imgW="6477904" imgH="5409524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0" y="1295400"/>
                  <a:ext cx="6478588" cy="5410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2860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1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36602"/>
            <a:ext cx="556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5. Hess’s Law 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2887682"/>
            <a:ext cx="8991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Example 11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Calculate the enthalpy of the formation of pentane, C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5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12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,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	5C(s)  +  6H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(g)  C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5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12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(g)	 H = ?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using the given information below.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(1) C(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 + 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g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  CO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g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   	H = -393.5 kJ/mol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(2) 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g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 + ½O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g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  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O(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l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  	H = -285.8 kJ/mol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(3) C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5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12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g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 + 8O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g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  5CO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g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 + 6H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O(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l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  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i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= -3535.6 kJ/mol</a:t>
            </a:r>
            <a:endParaRPr lang="en-US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11430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>
              <a:buClr>
                <a:srgbClr val="FFCC00"/>
              </a:buClr>
              <a:buFontTx/>
              <a:buChar char="•"/>
              <a:tabLst>
                <a:tab pos="4294188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When equations are added or subtracted, enthalpy changes must be added or subtracted.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19812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>
              <a:buClr>
                <a:srgbClr val="FFCC00"/>
              </a:buClr>
              <a:buFontTx/>
              <a:buChar char="•"/>
              <a:tabLst>
                <a:tab pos="4294188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When equations are multiplied by a constant, the enthalpy changes must also be multiplied by that constant.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2860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1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36602"/>
            <a:ext cx="556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5. Hess’s Law 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143000"/>
            <a:ext cx="899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(1)  C(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 +   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g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    CO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g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   	H =      -393.5 kJ/mol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(2) 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g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 + 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g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   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O(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l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  	H = 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-285.8 kJ/mol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(3) 5CO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g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 + 6H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O(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l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  C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5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12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g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 + 8O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g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 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i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=   3535.6 kJ/mol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-------------------------------------------------------------------------------------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5C(s) + 6H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(g) C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5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12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(g)</a:t>
            </a:r>
            <a:endParaRPr lang="en-US" sz="2400" i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1828800"/>
            <a:ext cx="80861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5           5              5                           5 x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596153" y="2242254"/>
            <a:ext cx="7454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6       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   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3              6                         6 x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82057" y="2895600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+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3760694" y="3905071"/>
            <a:ext cx="5688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H = 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5x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-393.5 + 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6x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-285.8 +(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+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3535.6) 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     =  </a:t>
            </a: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-145.7 kJ </a:t>
            </a:r>
            <a:endParaRPr lang="en-US" sz="2400" i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762000" y="2895600"/>
            <a:ext cx="762000" cy="45720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124200" y="1828800"/>
            <a:ext cx="762000" cy="45720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286000" y="2895600"/>
            <a:ext cx="762000" cy="45720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429000" y="2362200"/>
            <a:ext cx="762000" cy="45720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981200" y="2362200"/>
            <a:ext cx="762000" cy="45720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828800" y="1828800"/>
            <a:ext cx="762000" cy="45720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181600" y="2895600"/>
            <a:ext cx="762000" cy="45720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2860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1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36602"/>
            <a:ext cx="556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5. Hess’s Law 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143000"/>
            <a:ext cx="8763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Example 12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Given the reactions;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(1) C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(g)  +  5/2O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(g)  2CO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g)  + 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O(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l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  H=-1300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kj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/mol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(2) C(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 + 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g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  CO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g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   		         H= -394 kJ/mol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(3) 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g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 + ½O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g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  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O(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l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  	                    H= -286 kJ/mol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Calculate the enthalpy of the formation of acetylene, C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	2C(s)  +  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(g)  C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(g)	 	H =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2860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1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36602"/>
            <a:ext cx="556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5. Hess’s Law 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143000"/>
            <a:ext cx="8991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(1) 2CO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g)  + 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O(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l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  C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(g)  +  5/2O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(g) H=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1300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kj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/mol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(2)   C(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 +   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g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    CO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g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   	             H=     -394 kJ/mol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(3) 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g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 + ½O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g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  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O(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l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  	           H= - 286 kJ/mol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-----------------------------------------------------------------------------------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2C(s)  +  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(g)  C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(g)	</a:t>
            </a:r>
            <a:endParaRPr lang="en-US" sz="2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47647" y="1716741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+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573741" y="2070847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2           2              2                                       2x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3886200" y="3375212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H = 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+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1300 + 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2x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(-394) + (-286)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	= 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+226 kJ/mol</a:t>
            </a:r>
            <a:endParaRPr lang="en-US" sz="2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5105400" y="1676400"/>
            <a:ext cx="762000" cy="45720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200400" y="2438400"/>
            <a:ext cx="762000" cy="45720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676400" y="2133600"/>
            <a:ext cx="762000" cy="45720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124200" y="2057400"/>
            <a:ext cx="762000" cy="45720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85800" y="1676400"/>
            <a:ext cx="762000" cy="45720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286000" y="1676400"/>
            <a:ext cx="762000" cy="45720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676400" y="2438400"/>
            <a:ext cx="762000" cy="45720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362200" y="2667000"/>
            <a:ext cx="51139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End of the chapter 1</a:t>
            </a:r>
            <a:endParaRPr lang="en-US" sz="4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2860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1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36602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1. Endothermic and Exothermic Reactions 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2133600"/>
            <a:ext cx="8077200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The reaction above is an example  for endothermic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reactions.  </a:t>
            </a:r>
          </a:p>
        </p:txBody>
      </p:sp>
      <p:graphicFrame>
        <p:nvGraphicFramePr>
          <p:cNvPr id="788483" name="Object 3"/>
          <p:cNvGraphicFramePr>
            <a:graphicFrameLocks noChangeAspect="1"/>
          </p:cNvGraphicFramePr>
          <p:nvPr/>
        </p:nvGraphicFramePr>
        <p:xfrm>
          <a:off x="830263" y="1684338"/>
          <a:ext cx="58118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497" name="CS ChemDraw Drawing" r:id="rId3" imgW="2442240" imgH="243360" progId="ChemDraw.Document.6.0">
                  <p:embed/>
                </p:oleObj>
              </mc:Choice>
              <mc:Fallback>
                <p:oleObj name="CS ChemDraw Drawing" r:id="rId3" imgW="2442240" imgH="24336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1684338"/>
                        <a:ext cx="5811837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484" name="Object 4"/>
          <p:cNvGraphicFramePr>
            <a:graphicFrameLocks noChangeAspect="1"/>
          </p:cNvGraphicFramePr>
          <p:nvPr/>
        </p:nvGraphicFramePr>
        <p:xfrm>
          <a:off x="756019" y="3048000"/>
          <a:ext cx="5720981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498" name="CS ChemDraw Drawing" r:id="rId5" imgW="2415240" imgH="1511280" progId="ChemDraw.Document.6.0">
                  <p:embed/>
                </p:oleObj>
              </mc:Choice>
              <mc:Fallback>
                <p:oleObj name="CS ChemDraw Drawing" r:id="rId5" imgW="2415240" imgH="1511280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019" y="3048000"/>
                        <a:ext cx="5720981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2860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1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36602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1. Endothermic and Exothermic Reactions 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1" y="1325940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LcPeriod" startAt="2"/>
            </a:pPr>
            <a:r>
              <a:rPr lang="en-US" sz="24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Exothermic Reactions 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Energy is released by reactants and total potential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energy of reactants is greater than that of products. </a:t>
            </a:r>
          </a:p>
        </p:txBody>
      </p:sp>
      <p:graphicFrame>
        <p:nvGraphicFramePr>
          <p:cNvPr id="789509" name="Object 5"/>
          <p:cNvGraphicFramePr>
            <a:graphicFrameLocks noChangeAspect="1"/>
          </p:cNvGraphicFramePr>
          <p:nvPr/>
        </p:nvGraphicFramePr>
        <p:xfrm>
          <a:off x="1463675" y="3048000"/>
          <a:ext cx="69183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23" name="CS ChemDraw Drawing" r:id="rId3" imgW="3294360" imgH="243360" progId="ChemDraw.Document.6.0">
                  <p:embed/>
                </p:oleObj>
              </mc:Choice>
              <mc:Fallback>
                <p:oleObj name="CS ChemDraw Drawing" r:id="rId3" imgW="3294360" imgH="243360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3048000"/>
                        <a:ext cx="69183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9510" name="Object 6"/>
          <p:cNvGraphicFramePr>
            <a:graphicFrameLocks noChangeAspect="1"/>
          </p:cNvGraphicFramePr>
          <p:nvPr/>
        </p:nvGraphicFramePr>
        <p:xfrm>
          <a:off x="782638" y="3350541"/>
          <a:ext cx="5770562" cy="3355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24" name="CS ChemDraw Drawing" r:id="rId5" imgW="2463840" imgH="1431360" progId="ChemDraw.Document.6.0">
                  <p:embed/>
                </p:oleObj>
              </mc:Choice>
              <mc:Fallback>
                <p:oleObj name="CS ChemDraw Drawing" r:id="rId5" imgW="2463840" imgH="1431360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8" y="3350541"/>
                        <a:ext cx="5770562" cy="33550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2860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1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36602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1. Endothermic and Exothermic Reactions 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66661" name="Picture 5" descr="D:\PPTs Preparation Materials\Heat of Reactions\Heat of Reactions-Photos\Endothermic Reac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445426"/>
            <a:ext cx="6781800" cy="5412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2860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1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36602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1. Endothermic and Exothermic Reactions 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D:\PPTs Preparation Materials\Heat of Reactions\Heat of Reactions-Photos\Exothermic Reac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47799"/>
            <a:ext cx="6498378" cy="5410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2860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1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36602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1. Endothermic and Exothermic Reactions 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98405" name="WindowsMediaPlayer1" r:id="rId2" imgW="5866667" imgH="4952381"/>
        </mc:Choice>
        <mc:Fallback>
          <p:control name="WindowsMediaPlayer1" r:id="rId2" imgW="5866667" imgH="4952381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52600" y="1600200"/>
                  <a:ext cx="5867400" cy="4953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2860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1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36602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1. Endothermic and Exothermic Reactions 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16837" name="WindowsMediaPlayer1" r:id="rId2" imgW="5866667" imgH="4952381"/>
        </mc:Choice>
        <mc:Fallback>
          <p:control name="WindowsMediaPlayer1" r:id="rId2" imgW="5866667" imgH="4952381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52600" y="1600200"/>
                  <a:ext cx="5867400" cy="4953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9846</TotalTime>
  <Words>1593</Words>
  <Application>Microsoft Office PowerPoint</Application>
  <PresentationFormat>On-screen Show (4:3)</PresentationFormat>
  <Paragraphs>249</Paragraphs>
  <Slides>37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Flow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TTM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CHEMIST</dc:creator>
  <cp:lastModifiedBy>Chemist</cp:lastModifiedBy>
  <cp:revision>476</cp:revision>
  <dcterms:created xsi:type="dcterms:W3CDTF">2007-12-11T08:42:43Z</dcterms:created>
  <dcterms:modified xsi:type="dcterms:W3CDTF">2014-09-09T11:22:52Z</dcterms:modified>
</cp:coreProperties>
</file>