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330" r:id="rId3"/>
    <p:sldId id="258" r:id="rId4"/>
    <p:sldId id="259" r:id="rId5"/>
    <p:sldId id="260" r:id="rId6"/>
    <p:sldId id="345" r:id="rId7"/>
    <p:sldId id="395" r:id="rId8"/>
    <p:sldId id="347" r:id="rId9"/>
    <p:sldId id="348" r:id="rId10"/>
    <p:sldId id="349" r:id="rId11"/>
    <p:sldId id="396" r:id="rId12"/>
    <p:sldId id="350" r:id="rId13"/>
    <p:sldId id="351" r:id="rId14"/>
    <p:sldId id="400" r:id="rId15"/>
    <p:sldId id="397" r:id="rId16"/>
    <p:sldId id="398" r:id="rId17"/>
    <p:sldId id="399" r:id="rId18"/>
    <p:sldId id="401" r:id="rId19"/>
    <p:sldId id="356" r:id="rId20"/>
    <p:sldId id="402" r:id="rId21"/>
    <p:sldId id="404" r:id="rId22"/>
    <p:sldId id="416" r:id="rId23"/>
    <p:sldId id="417" r:id="rId24"/>
    <p:sldId id="418" r:id="rId25"/>
    <p:sldId id="407" r:id="rId26"/>
    <p:sldId id="409" r:id="rId27"/>
    <p:sldId id="410" r:id="rId28"/>
    <p:sldId id="352" r:id="rId29"/>
    <p:sldId id="353" r:id="rId30"/>
    <p:sldId id="412" r:id="rId31"/>
    <p:sldId id="411" r:id="rId32"/>
    <p:sldId id="413" r:id="rId33"/>
    <p:sldId id="414" r:id="rId34"/>
    <p:sldId id="415" r:id="rId35"/>
    <p:sldId id="34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250"/>
    <a:srgbClr val="1E2942"/>
    <a:srgbClr val="CCCC00"/>
    <a:srgbClr val="3A5818"/>
    <a:srgbClr val="4D7620"/>
    <a:srgbClr val="4F7921"/>
    <a:srgbClr val="659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5246" autoAdjust="0"/>
  </p:normalViewPr>
  <p:slideViewPr>
    <p:cSldViewPr>
      <p:cViewPr varScale="1">
        <p:scale>
          <a:sx n="81" d="100"/>
          <a:sy n="81" d="100"/>
        </p:scale>
        <p:origin x="859"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56F95-8E27-466C-81AF-DB7FB61335B1}" type="datetimeFigureOut">
              <a:rPr lang="en-US" smtClean="0"/>
              <a:pPr/>
              <a:t>10/3/2023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A8DA4-0784-4544-93E9-DDD409899FD8}" type="slidenum">
              <a:rPr lang="en-US" smtClean="0"/>
              <a:pPr/>
              <a:t>‹#›</a:t>
            </a:fld>
            <a:endParaRPr lang="en-US"/>
          </a:p>
        </p:txBody>
      </p:sp>
    </p:spTree>
    <p:extLst>
      <p:ext uri="{BB962C8B-B14F-4D97-AF65-F5344CB8AC3E}">
        <p14:creationId xmlns:p14="http://schemas.microsoft.com/office/powerpoint/2010/main" val="1064677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9D0A56-4886-4A94-9839-579FAD2FA5D6}"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9D0A56-4886-4A94-9839-579FAD2FA5D6}"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9D0A56-4886-4A94-9839-579FAD2FA5D6}"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9D0A56-4886-4A94-9839-579FAD2FA5D6}"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9D0A56-4886-4A94-9839-579FAD2FA5D6}"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D0A56-4886-4A94-9839-579FAD2FA5D6}"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9D0A56-4886-4A94-9839-579FAD2FA5D6}"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9D0A56-4886-4A94-9839-579FAD2FA5D6}"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32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0A56-4886-4A94-9839-579FAD2FA5D6}"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257EA-89B3-4AE0-ADB2-B2A715ABC4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3.bin"/><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5.bin"/><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emf"/><Relationship Id="rId2" Type="http://schemas.openxmlformats.org/officeDocument/2006/relationships/oleObject" Target="../embeddings/oleObject17.bin"/><Relationship Id="rId1" Type="http://schemas.openxmlformats.org/officeDocument/2006/relationships/slideLayout" Target="../slideLayouts/slideLayout1.xml"/><Relationship Id="rId6" Type="http://schemas.openxmlformats.org/officeDocument/2006/relationships/oleObject" Target="../embeddings/oleObject19.bin"/><Relationship Id="rId5" Type="http://schemas.openxmlformats.org/officeDocument/2006/relationships/image" Target="../media/image26.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20.bin"/><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22.bin"/><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3.emf"/><Relationship Id="rId2" Type="http://schemas.openxmlformats.org/officeDocument/2006/relationships/oleObject" Target="../embeddings/oleObject23.bin"/><Relationship Id="rId1" Type="http://schemas.openxmlformats.org/officeDocument/2006/relationships/slideLayout" Target="../slideLayouts/slideLayout1.xml"/><Relationship Id="rId6" Type="http://schemas.openxmlformats.org/officeDocument/2006/relationships/oleObject" Target="../embeddings/oleObject25.bin"/><Relationship Id="rId5" Type="http://schemas.openxmlformats.org/officeDocument/2006/relationships/image" Target="../media/image32.emf"/><Relationship Id="rId4" Type="http://schemas.openxmlformats.org/officeDocument/2006/relationships/oleObject" Target="../embeddings/oleObject24.bin"/></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26.bin"/><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oleObject" Target="../embeddings/oleObject2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wmf"/><Relationship Id="rId2" Type="http://schemas.openxmlformats.org/officeDocument/2006/relationships/oleObject" Target="../embeddings/oleObject28.bin"/><Relationship Id="rId1" Type="http://schemas.openxmlformats.org/officeDocument/2006/relationships/slideLayout" Target="../slideLayouts/slideLayout1.xml"/><Relationship Id="rId6" Type="http://schemas.openxmlformats.org/officeDocument/2006/relationships/oleObject" Target="../embeddings/oleObject30.bin"/><Relationship Id="rId5" Type="http://schemas.openxmlformats.org/officeDocument/2006/relationships/image" Target="../media/image37.wmf"/><Relationship Id="rId4" Type="http://schemas.openxmlformats.org/officeDocument/2006/relationships/oleObject" Target="../embeddings/oleObject29.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emf"/><Relationship Id="rId7" Type="http://schemas.openxmlformats.org/officeDocument/2006/relationships/image" Target="../media/image43.jpeg"/><Relationship Id="rId2" Type="http://schemas.openxmlformats.org/officeDocument/2006/relationships/oleObject" Target="../embeddings/oleObject31.bin"/><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32.bin"/><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33.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34.bin"/><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3.bin"/><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6.emf"/><Relationship Id="rId7" Type="http://schemas.openxmlformats.org/officeDocument/2006/relationships/image" Target="../media/image8.emf"/><Relationship Id="rId2" Type="http://schemas.openxmlformats.org/officeDocument/2006/relationships/oleObject" Target="../embeddings/oleObject5.bin"/><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7.emf"/><Relationship Id="rId4" Type="http://schemas.openxmlformats.org/officeDocument/2006/relationships/oleObject" Target="../embeddings/oleObject6.bin"/><Relationship Id="rId9"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0.emf"/><Relationship Id="rId7" Type="http://schemas.openxmlformats.org/officeDocument/2006/relationships/image" Target="../media/image12.emf"/><Relationship Id="rId2" Type="http://schemas.openxmlformats.org/officeDocument/2006/relationships/oleObject" Target="../embeddings/oleObject9.bin"/><Relationship Id="rId1" Type="http://schemas.openxmlformats.org/officeDocument/2006/relationships/slideLayout" Target="../slideLayouts/slideLayout1.xml"/><Relationship Id="rId6" Type="http://schemas.openxmlformats.org/officeDocument/2006/relationships/oleObject" Target="../embeddings/oleObject11.bin"/><Relationship Id="rId5" Type="http://schemas.openxmlformats.org/officeDocument/2006/relationships/image" Target="../media/image11.emf"/><Relationship Id="rId4" Type="http://schemas.openxmlformats.org/officeDocument/2006/relationships/oleObject" Target="../embeddings/oleObject10.bin"/><Relationship Id="rId9"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5334000" y="436602"/>
            <a:ext cx="1600200" cy="553998"/>
          </a:xfrm>
          <a:prstGeom prst="rect">
            <a:avLst/>
          </a:prstGeom>
          <a:noFill/>
        </p:spPr>
        <p:txBody>
          <a:bodyPr wrap="square" rtlCol="0">
            <a:spAutoFit/>
          </a:bodyPr>
          <a:lstStyle/>
          <a:p>
            <a:r>
              <a:rPr lang="en-US" sz="3000" b="1" dirty="0">
                <a:solidFill>
                  <a:srgbClr val="FFC000"/>
                </a:solidFill>
                <a:latin typeface="Arial" pitchFamily="34" charset="0"/>
                <a:cs typeface="Arial" pitchFamily="34" charset="0"/>
              </a:rPr>
              <a:t>Esters</a:t>
            </a:r>
          </a:p>
        </p:txBody>
      </p:sp>
      <p:sp>
        <p:nvSpPr>
          <p:cNvPr id="8" name="TextBox 7"/>
          <p:cNvSpPr txBox="1"/>
          <p:nvPr/>
        </p:nvSpPr>
        <p:spPr>
          <a:xfrm>
            <a:off x="533400" y="1752600"/>
            <a:ext cx="8229600" cy="4524315"/>
          </a:xfrm>
          <a:prstGeom prst="rect">
            <a:avLst/>
          </a:prstGeom>
          <a:noFill/>
          <a:ln w="0" cap="rnd">
            <a:noFill/>
          </a:ln>
        </p:spPr>
        <p:txBody>
          <a:bodyPr wrap="square" rtlCol="0">
            <a:spAutoFit/>
          </a:bodyPr>
          <a:lstStyle/>
          <a:p>
            <a:pPr marL="342900" indent="-342900">
              <a:lnSpc>
                <a:spcPct val="150000"/>
              </a:lnSpc>
              <a:buClr>
                <a:srgbClr val="FFC000"/>
              </a:buClr>
            </a:pPr>
            <a:r>
              <a:rPr lang="en-US" sz="2400" dirty="0">
                <a:solidFill>
                  <a:schemeClr val="bg1"/>
                </a:solidFill>
                <a:latin typeface="Arial" pitchFamily="34" charset="0"/>
                <a:cs typeface="Arial" pitchFamily="34" charset="0"/>
              </a:rPr>
              <a:t>	Introduction</a:t>
            </a:r>
          </a:p>
          <a:p>
            <a:pPr marL="342900" indent="-342900">
              <a:lnSpc>
                <a:spcPct val="150000"/>
              </a:lnSpc>
              <a:buClr>
                <a:srgbClr val="FFC000"/>
              </a:buClr>
              <a:buAutoNum type="arabicPeriod"/>
            </a:pPr>
            <a:r>
              <a:rPr lang="en-US" sz="2400" dirty="0">
                <a:solidFill>
                  <a:schemeClr val="bg1"/>
                </a:solidFill>
                <a:latin typeface="Arial" pitchFamily="34" charset="0"/>
                <a:cs typeface="Arial" pitchFamily="34" charset="0"/>
              </a:rPr>
              <a:t>Esters</a:t>
            </a:r>
          </a:p>
          <a:p>
            <a:pPr marL="342900" indent="-342900">
              <a:lnSpc>
                <a:spcPct val="150000"/>
              </a:lnSpc>
              <a:buClr>
                <a:srgbClr val="FFC000"/>
              </a:buClr>
              <a:buFontTx/>
              <a:buAutoNum type="arabicPeriod"/>
            </a:pPr>
            <a:r>
              <a:rPr lang="en-US" sz="2400" dirty="0">
                <a:solidFill>
                  <a:schemeClr val="bg1"/>
                </a:solidFill>
                <a:latin typeface="Arial" pitchFamily="34" charset="0"/>
                <a:cs typeface="Arial" pitchFamily="34" charset="0"/>
              </a:rPr>
              <a:t>Nomenclature of Esters</a:t>
            </a:r>
          </a:p>
          <a:p>
            <a:pPr marL="342900" indent="-342900">
              <a:lnSpc>
                <a:spcPct val="150000"/>
              </a:lnSpc>
              <a:buClr>
                <a:srgbClr val="FFC000"/>
              </a:buClr>
              <a:buFontTx/>
              <a:buAutoNum type="arabicPeriod"/>
            </a:pPr>
            <a:r>
              <a:rPr lang="en-US" sz="2400" dirty="0">
                <a:solidFill>
                  <a:schemeClr val="bg1"/>
                </a:solidFill>
                <a:latin typeface="Arial" pitchFamily="34" charset="0"/>
                <a:cs typeface="Arial" pitchFamily="34" charset="0"/>
              </a:rPr>
              <a:t>Physical Properties of Esters</a:t>
            </a:r>
          </a:p>
          <a:p>
            <a:pPr marL="342900" indent="-342900">
              <a:lnSpc>
                <a:spcPct val="150000"/>
              </a:lnSpc>
              <a:buClr>
                <a:srgbClr val="FFC000"/>
              </a:buClr>
              <a:buFontTx/>
              <a:buAutoNum type="arabicPeriod"/>
            </a:pPr>
            <a:r>
              <a:rPr lang="en-US" sz="2400" dirty="0">
                <a:solidFill>
                  <a:schemeClr val="bg1"/>
                </a:solidFill>
                <a:latin typeface="Arial" pitchFamily="34" charset="0"/>
                <a:cs typeface="Arial" pitchFamily="34" charset="0"/>
              </a:rPr>
              <a:t>Chemical Properties of Esters</a:t>
            </a:r>
          </a:p>
          <a:p>
            <a:pPr marL="342900" indent="-342900">
              <a:lnSpc>
                <a:spcPct val="150000"/>
              </a:lnSpc>
              <a:buClr>
                <a:srgbClr val="FFC000"/>
              </a:buClr>
              <a:buFontTx/>
              <a:buAutoNum type="arabicPeriod"/>
            </a:pPr>
            <a:r>
              <a:rPr lang="en-US" sz="2400" dirty="0">
                <a:solidFill>
                  <a:schemeClr val="bg1"/>
                </a:solidFill>
                <a:latin typeface="Arial" pitchFamily="34" charset="0"/>
                <a:cs typeface="Arial" pitchFamily="34" charset="0"/>
              </a:rPr>
              <a:t>Preparation of Esters</a:t>
            </a:r>
          </a:p>
          <a:p>
            <a:pPr marL="342900" indent="-342900">
              <a:lnSpc>
                <a:spcPct val="150000"/>
              </a:lnSpc>
              <a:buClr>
                <a:srgbClr val="FFC000"/>
              </a:buClr>
              <a:buAutoNum type="arabicPeriod"/>
            </a:pPr>
            <a:r>
              <a:rPr lang="en-US" sz="2400" dirty="0">
                <a:solidFill>
                  <a:schemeClr val="bg1"/>
                </a:solidFill>
                <a:latin typeface="Arial" pitchFamily="34" charset="0"/>
                <a:cs typeface="Arial" pitchFamily="34" charset="0"/>
              </a:rPr>
              <a:t>Fats</a:t>
            </a:r>
          </a:p>
          <a:p>
            <a:pPr marL="342900" indent="-342900">
              <a:lnSpc>
                <a:spcPct val="150000"/>
              </a:lnSpc>
              <a:buClr>
                <a:srgbClr val="FFC000"/>
              </a:buClr>
              <a:buAutoNum type="arabicPeriod"/>
            </a:pPr>
            <a:r>
              <a:rPr lang="en-US" sz="2400" dirty="0">
                <a:solidFill>
                  <a:schemeClr val="bg1"/>
                </a:solidFill>
                <a:latin typeface="Arial" pitchFamily="34" charset="0"/>
                <a:cs typeface="Arial" pitchFamily="34" charset="0"/>
              </a:rPr>
              <a:t>Hydrogenation and Margarines</a:t>
            </a:r>
          </a:p>
        </p:txBody>
      </p:sp>
      <p:sp>
        <p:nvSpPr>
          <p:cNvPr id="9" name="TextBox 8"/>
          <p:cNvSpPr txBox="1"/>
          <p:nvPr/>
        </p:nvSpPr>
        <p:spPr>
          <a:xfrm>
            <a:off x="609600" y="1143000"/>
            <a:ext cx="3505200" cy="523220"/>
          </a:xfrm>
          <a:prstGeom prst="rect">
            <a:avLst/>
          </a:prstGeom>
          <a:noFill/>
        </p:spPr>
        <p:txBody>
          <a:bodyPr wrap="square" rtlCol="0">
            <a:spAutoFit/>
          </a:bodyPr>
          <a:lstStyle/>
          <a:p>
            <a:r>
              <a:rPr lang="en-US" sz="2800" b="1" dirty="0">
                <a:solidFill>
                  <a:srgbClr val="FFC000"/>
                </a:solidFill>
                <a:latin typeface="Arial" pitchFamily="34" charset="0"/>
                <a:cs typeface="Arial" pitchFamily="34" charset="0"/>
              </a:rPr>
              <a:t>Table of Contents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352800" y="304800"/>
            <a:ext cx="58674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Physical Properties of Esters</a:t>
            </a:r>
          </a:p>
        </p:txBody>
      </p:sp>
      <p:sp>
        <p:nvSpPr>
          <p:cNvPr id="6" name="Rectangle 13"/>
          <p:cNvSpPr>
            <a:spLocks noChangeArrowheads="1"/>
          </p:cNvSpPr>
          <p:nvPr/>
        </p:nvSpPr>
        <p:spPr bwMode="auto">
          <a:xfrm>
            <a:off x="381000" y="990600"/>
            <a:ext cx="8534400" cy="3970318"/>
          </a:xfrm>
          <a:prstGeom prst="rect">
            <a:avLst/>
          </a:prstGeom>
          <a:noFill/>
          <a:ln w="25400">
            <a:noFill/>
            <a:miter lim="800000"/>
            <a:headEnd/>
            <a:tailEnd/>
          </a:ln>
          <a:effectLst/>
        </p:spPr>
        <p:txBody>
          <a:bodyPr wrap="square" anchor="ctr">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Low molecular weights have pleasant smelling.</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obtained from flowers and fruits.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responsible for the flavor and fragrances of many fruits and flowers.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used as perfumes and artificial flavors in foods and drinks. For example, ethyl acetate gives apple flavor and </a:t>
            </a:r>
            <a:r>
              <a:rPr lang="en-US" sz="2400" dirty="0" err="1">
                <a:solidFill>
                  <a:schemeClr val="bg1"/>
                </a:solidFill>
                <a:latin typeface="Arial" pitchFamily="34" charset="0"/>
                <a:cs typeface="Arial" pitchFamily="34" charset="0"/>
              </a:rPr>
              <a:t>propyl</a:t>
            </a:r>
            <a:r>
              <a:rPr lang="en-US" sz="2400" dirty="0">
                <a:solidFill>
                  <a:schemeClr val="bg1"/>
                </a:solidFill>
                <a:latin typeface="Arial" pitchFamily="34" charset="0"/>
                <a:cs typeface="Arial" pitchFamily="34" charset="0"/>
              </a:rPr>
              <a:t> acetate smells like pears. </a:t>
            </a:r>
          </a:p>
        </p:txBody>
      </p:sp>
      <p:pic>
        <p:nvPicPr>
          <p:cNvPr id="253954" name="Picture 2" descr="http://smoothiejuicerecipes.com/pear.jpg"/>
          <p:cNvPicPr>
            <a:picLocks noChangeAspect="1" noChangeArrowheads="1"/>
          </p:cNvPicPr>
          <p:nvPr/>
        </p:nvPicPr>
        <p:blipFill>
          <a:blip r:embed="rId2" cstate="print"/>
          <a:srcRect/>
          <a:stretch>
            <a:fillRect/>
          </a:stretch>
        </p:blipFill>
        <p:spPr bwMode="auto">
          <a:xfrm>
            <a:off x="653143" y="4953000"/>
            <a:ext cx="1251857" cy="1752600"/>
          </a:xfrm>
          <a:prstGeom prst="rect">
            <a:avLst/>
          </a:prstGeom>
          <a:noFill/>
        </p:spPr>
      </p:pic>
      <p:pic>
        <p:nvPicPr>
          <p:cNvPr id="253956" name="Picture 4" descr="http://superiorhabitat.files.wordpress.com/2008/04/green-apple.jpg"/>
          <p:cNvPicPr>
            <a:picLocks noChangeAspect="1" noChangeArrowheads="1"/>
          </p:cNvPicPr>
          <p:nvPr/>
        </p:nvPicPr>
        <p:blipFill>
          <a:blip r:embed="rId3" cstate="print"/>
          <a:srcRect/>
          <a:stretch>
            <a:fillRect/>
          </a:stretch>
        </p:blipFill>
        <p:spPr bwMode="auto">
          <a:xfrm>
            <a:off x="2456330" y="4953000"/>
            <a:ext cx="1943016" cy="1752600"/>
          </a:xfrm>
          <a:prstGeom prst="rect">
            <a:avLst/>
          </a:prstGeom>
          <a:noFill/>
        </p:spPr>
      </p:pic>
      <p:pic>
        <p:nvPicPr>
          <p:cNvPr id="253958" name="Picture 6" descr="http://timesonline.typepad.com/photos/uncategorized/2008/06/11/pineapple.jpg"/>
          <p:cNvPicPr>
            <a:picLocks noChangeAspect="1" noChangeArrowheads="1"/>
          </p:cNvPicPr>
          <p:nvPr/>
        </p:nvPicPr>
        <p:blipFill>
          <a:blip r:embed="rId4" cstate="print"/>
          <a:srcRect/>
          <a:stretch>
            <a:fillRect/>
          </a:stretch>
        </p:blipFill>
        <p:spPr bwMode="auto">
          <a:xfrm>
            <a:off x="7805036" y="4764741"/>
            <a:ext cx="1262764" cy="1946489"/>
          </a:xfrm>
          <a:prstGeom prst="rect">
            <a:avLst/>
          </a:prstGeom>
          <a:noFill/>
        </p:spPr>
      </p:pic>
      <p:pic>
        <p:nvPicPr>
          <p:cNvPr id="253960" name="Picture 8" descr="http://4.bp.blogspot.com/_HD0IBtjGnSA/R1J4-LRzETI/AAAAAAAAAD8/VcKWI1g5rgI/s1600-R/parfum+2.jpg"/>
          <p:cNvPicPr>
            <a:picLocks noChangeAspect="1" noChangeArrowheads="1"/>
          </p:cNvPicPr>
          <p:nvPr/>
        </p:nvPicPr>
        <p:blipFill>
          <a:blip r:embed="rId5"/>
          <a:srcRect/>
          <a:stretch>
            <a:fillRect/>
          </a:stretch>
        </p:blipFill>
        <p:spPr bwMode="auto">
          <a:xfrm>
            <a:off x="4778190" y="4944036"/>
            <a:ext cx="2667000" cy="17708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352800" y="304800"/>
            <a:ext cx="58674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Physical Properties of Esters</a:t>
            </a:r>
          </a:p>
        </p:txBody>
      </p:sp>
      <p:sp>
        <p:nvSpPr>
          <p:cNvPr id="6" name="Rectangle 13"/>
          <p:cNvSpPr>
            <a:spLocks noChangeArrowheads="1"/>
          </p:cNvSpPr>
          <p:nvPr/>
        </p:nvSpPr>
        <p:spPr bwMode="auto">
          <a:xfrm>
            <a:off x="457200" y="1261812"/>
            <a:ext cx="8382000" cy="3157788"/>
          </a:xfrm>
          <a:prstGeom prst="rect">
            <a:avLst/>
          </a:prstGeom>
          <a:noFill/>
          <a:ln w="25400">
            <a:noFill/>
            <a:miter lim="800000"/>
            <a:headEnd/>
            <a:tailEnd/>
          </a:ln>
          <a:effectLst/>
        </p:spPr>
        <p:txBody>
          <a:bodyPr wrap="square" anchor="ctr">
            <a:spAutoFit/>
          </a:bodyPr>
          <a:lstStyle/>
          <a:p>
            <a:pPr marL="342900" indent="-342900">
              <a:lnSpc>
                <a:spcPct val="150000"/>
              </a:lnSpc>
              <a:spcBef>
                <a:spcPct val="20000"/>
              </a:spcBef>
              <a:buClr>
                <a:srgbClr val="FFC000"/>
              </a:buClr>
              <a:buFont typeface="Arial" pitchFamily="34" charset="0"/>
              <a:buChar char="•"/>
            </a:pPr>
            <a:r>
              <a:rPr lang="en-US" sz="2400" dirty="0">
                <a:solidFill>
                  <a:schemeClr val="bg1"/>
                </a:solidFill>
                <a:latin typeface="Arial" pitchFamily="34" charset="0"/>
                <a:cs typeface="Arial" pitchFamily="34" charset="0"/>
              </a:rPr>
              <a:t>They cannot form hydrogen bond so they have low boiling </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points.</a:t>
            </a:r>
          </a:p>
          <a:p>
            <a:pPr marL="342900" indent="-342900">
              <a:lnSpc>
                <a:spcPct val="150000"/>
              </a:lnSpc>
              <a:spcBef>
                <a:spcPct val="20000"/>
              </a:spcBef>
              <a:buClr>
                <a:srgbClr val="FFC000"/>
              </a:buClr>
              <a:buFont typeface="Arial" pitchFamily="34" charset="0"/>
              <a:buChar char="•"/>
            </a:pPr>
            <a:r>
              <a:rPr lang="en-US" sz="2400" dirty="0">
                <a:solidFill>
                  <a:schemeClr val="bg1"/>
                </a:solidFill>
                <a:latin typeface="Arial" pitchFamily="34" charset="0"/>
                <a:cs typeface="Arial" pitchFamily="34" charset="0"/>
              </a:rPr>
              <a:t>They are soluble in water.</a:t>
            </a:r>
          </a:p>
          <a:p>
            <a:pPr marL="342900" indent="-342900">
              <a:lnSpc>
                <a:spcPct val="150000"/>
              </a:lnSpc>
              <a:spcBef>
                <a:spcPct val="20000"/>
              </a:spcBef>
              <a:buClr>
                <a:srgbClr val="FFC000"/>
              </a:buClr>
              <a:buFont typeface="Arial" pitchFamily="34" charset="0"/>
              <a:buChar char="•"/>
            </a:pPr>
            <a:r>
              <a:rPr lang="en-US" sz="2400" dirty="0">
                <a:solidFill>
                  <a:schemeClr val="bg1"/>
                </a:solidFill>
                <a:latin typeface="Arial" pitchFamily="34" charset="0"/>
                <a:cs typeface="Arial" pitchFamily="34" charset="0"/>
              </a:rPr>
              <a:t>Liquid esters are good organic solvents, such as </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nitrocellulose, it is used to dissolve resins and plastics. </a:t>
            </a:r>
          </a:p>
        </p:txBody>
      </p:sp>
      <p:pic>
        <p:nvPicPr>
          <p:cNvPr id="260098" name="Picture 2" descr="http://photos.tradeholding.com/attach/hash255/50687/__30813___22522___28422___29255_.jpg"/>
          <p:cNvPicPr>
            <a:picLocks noChangeAspect="1" noChangeArrowheads="1"/>
          </p:cNvPicPr>
          <p:nvPr/>
        </p:nvPicPr>
        <p:blipFill>
          <a:blip r:embed="rId2"/>
          <a:srcRect/>
          <a:stretch>
            <a:fillRect/>
          </a:stretch>
        </p:blipFill>
        <p:spPr bwMode="auto">
          <a:xfrm>
            <a:off x="2819400" y="4476750"/>
            <a:ext cx="2971800" cy="22288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6" name="Rectangle 13"/>
          <p:cNvSpPr>
            <a:spLocks noChangeArrowheads="1"/>
          </p:cNvSpPr>
          <p:nvPr/>
        </p:nvSpPr>
        <p:spPr bwMode="auto">
          <a:xfrm>
            <a:off x="457200" y="1093887"/>
            <a:ext cx="35814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Hydrolysis of Esters</a:t>
            </a:r>
            <a:endParaRPr lang="en-US" sz="2400" b="1" dirty="0">
              <a:solidFill>
                <a:schemeClr val="bg1"/>
              </a:solidFill>
            </a:endParaRPr>
          </a:p>
        </p:txBody>
      </p:sp>
      <p:graphicFrame>
        <p:nvGraphicFramePr>
          <p:cNvPr id="191492" name="Object 43"/>
          <p:cNvGraphicFramePr>
            <a:graphicFrameLocks noChangeAspect="1"/>
          </p:cNvGraphicFramePr>
          <p:nvPr/>
        </p:nvGraphicFramePr>
        <p:xfrm>
          <a:off x="352425" y="2025650"/>
          <a:ext cx="8105775" cy="1479550"/>
        </p:xfrm>
        <a:graphic>
          <a:graphicData uri="http://schemas.openxmlformats.org/presentationml/2006/ole">
            <mc:AlternateContent xmlns:mc="http://schemas.openxmlformats.org/markup-compatibility/2006">
              <mc:Choice xmlns:v="urn:schemas-microsoft-com:vml" Requires="v">
                <p:oleObj name="CS ChemDraw Drawing" r:id="rId2" imgW="3486607" imgH="635394" progId="ChemDraw.Document.6.0">
                  <p:embed/>
                </p:oleObj>
              </mc:Choice>
              <mc:Fallback>
                <p:oleObj name="CS ChemDraw Drawing" r:id="rId2" imgW="3486607" imgH="635394" progId="ChemDraw.Document.6.0">
                  <p:embed/>
                  <p:pic>
                    <p:nvPicPr>
                      <p:cNvPr id="0" name="Object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025650"/>
                        <a:ext cx="8105775" cy="1479550"/>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191493" name="Object 43"/>
          <p:cNvGraphicFramePr>
            <a:graphicFrameLocks noChangeAspect="1"/>
          </p:cNvGraphicFramePr>
          <p:nvPr/>
        </p:nvGraphicFramePr>
        <p:xfrm>
          <a:off x="228600" y="4038600"/>
          <a:ext cx="8610600" cy="1186349"/>
        </p:xfrm>
        <a:graphic>
          <a:graphicData uri="http://schemas.openxmlformats.org/presentationml/2006/ole">
            <mc:AlternateContent xmlns:mc="http://schemas.openxmlformats.org/markup-compatibility/2006">
              <mc:Choice xmlns:v="urn:schemas-microsoft-com:vml" Requires="v">
                <p:oleObj name="CS ChemDraw Drawing" r:id="rId4" imgW="5056200" imgH="699840" progId="ChemDraw.Document.6.0">
                  <p:embed/>
                </p:oleObj>
              </mc:Choice>
              <mc:Fallback>
                <p:oleObj name="CS ChemDraw Drawing" r:id="rId4" imgW="5056200" imgH="699840" progId="ChemDraw.Document.6.0">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8610600" cy="1186349"/>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8" name="Rectangle 7"/>
          <p:cNvSpPr/>
          <p:nvPr/>
        </p:nvSpPr>
        <p:spPr>
          <a:xfrm>
            <a:off x="228600" y="1524000"/>
            <a:ext cx="7086600" cy="2529923"/>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When esters are heated with aqueous solutions </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of strong bases such as </a:t>
            </a:r>
            <a:r>
              <a:rPr lang="en-US" sz="2400" dirty="0" err="1">
                <a:solidFill>
                  <a:schemeClr val="bg1"/>
                </a:solidFill>
                <a:latin typeface="Arial" pitchFamily="34" charset="0"/>
                <a:cs typeface="Arial" pitchFamily="34" charset="0"/>
              </a:rPr>
              <a:t>NaOH</a:t>
            </a:r>
            <a:r>
              <a:rPr lang="en-US" sz="2400" dirty="0">
                <a:solidFill>
                  <a:schemeClr val="bg1"/>
                </a:solidFill>
                <a:latin typeface="Arial" pitchFamily="34" charset="0"/>
                <a:cs typeface="Arial" pitchFamily="34" charset="0"/>
              </a:rPr>
              <a:t> and KOH, salts of </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carboxylic acids are produced, of which reaction is </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called </a:t>
            </a:r>
            <a:r>
              <a:rPr lang="en-US" sz="2400" dirty="0">
                <a:solidFill>
                  <a:srgbClr val="FFC000"/>
                </a:solidFill>
                <a:latin typeface="Arial" pitchFamily="34" charset="0"/>
                <a:cs typeface="Arial" pitchFamily="34" charset="0"/>
              </a:rPr>
              <a:t>saponification</a:t>
            </a:r>
            <a:r>
              <a:rPr lang="en-US" sz="2400" dirty="0">
                <a:solidFill>
                  <a:schemeClr val="bg1"/>
                </a:solidFill>
                <a:latin typeface="Arial" pitchFamily="34" charset="0"/>
                <a:cs typeface="Arial" pitchFamily="34" charset="0"/>
              </a:rPr>
              <a:t>.</a:t>
            </a:r>
          </a:p>
        </p:txBody>
      </p:sp>
      <p:graphicFrame>
        <p:nvGraphicFramePr>
          <p:cNvPr id="192518" name="Object 35"/>
          <p:cNvGraphicFramePr>
            <a:graphicFrameLocks noChangeAspect="1"/>
          </p:cNvGraphicFramePr>
          <p:nvPr/>
        </p:nvGraphicFramePr>
        <p:xfrm>
          <a:off x="457200" y="3932237"/>
          <a:ext cx="8610600" cy="1477963"/>
        </p:xfrm>
        <a:graphic>
          <a:graphicData uri="http://schemas.openxmlformats.org/presentationml/2006/ole">
            <mc:AlternateContent xmlns:mc="http://schemas.openxmlformats.org/markup-compatibility/2006">
              <mc:Choice xmlns:v="urn:schemas-microsoft-com:vml" Requires="v">
                <p:oleObj name="CS ChemDraw Drawing" r:id="rId2" imgW="4296600" imgH="737640" progId="ChemDraw.Document.6.0">
                  <p:embed/>
                </p:oleObj>
              </mc:Choice>
              <mc:Fallback>
                <p:oleObj name="CS ChemDraw Drawing" r:id="rId2" imgW="4296600" imgH="737640" progId="ChemDraw.Document.6.0">
                  <p:embed/>
                  <p:pic>
                    <p:nvPicPr>
                      <p:cNvPr id="0" name="Object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32237"/>
                        <a:ext cx="8610600" cy="1477963"/>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9" name="Rectangle 13"/>
          <p:cNvSpPr>
            <a:spLocks noChangeArrowheads="1"/>
          </p:cNvSpPr>
          <p:nvPr/>
        </p:nvSpPr>
        <p:spPr bwMode="auto">
          <a:xfrm>
            <a:off x="457200" y="990600"/>
            <a:ext cx="48768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Saponification of Esters</a:t>
            </a:r>
            <a:endParaRPr lang="en-US" sz="2400" b="1" dirty="0">
              <a:solidFill>
                <a:schemeClr val="bg1"/>
              </a:solidFill>
            </a:endParaRPr>
          </a:p>
        </p:txBody>
      </p:sp>
      <p:graphicFrame>
        <p:nvGraphicFramePr>
          <p:cNvPr id="192519" name="Object 8"/>
          <p:cNvGraphicFramePr>
            <a:graphicFrameLocks noChangeAspect="1"/>
          </p:cNvGraphicFramePr>
          <p:nvPr/>
        </p:nvGraphicFramePr>
        <p:xfrm>
          <a:off x="304800" y="5402263"/>
          <a:ext cx="8431213" cy="1374775"/>
        </p:xfrm>
        <a:graphic>
          <a:graphicData uri="http://schemas.openxmlformats.org/presentationml/2006/ole">
            <mc:AlternateContent xmlns:mc="http://schemas.openxmlformats.org/markup-compatibility/2006">
              <mc:Choice xmlns:v="urn:schemas-microsoft-com:vml" Requires="v">
                <p:oleObj name="CS ChemDraw Drawing" r:id="rId4" imgW="3281760" imgH="530640" progId="ChemDraw.Document.6.0">
                  <p:embed/>
                </p:oleObj>
              </mc:Choice>
              <mc:Fallback>
                <p:oleObj name="CS ChemDraw Drawing" r:id="rId4" imgW="3281760" imgH="530640" progId="ChemDraw.Document.6.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02263"/>
                        <a:ext cx="8431213" cy="1374775"/>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11" name="Picture 34" descr="soap_cake"/>
          <p:cNvPicPr>
            <a:picLocks noChangeAspect="1" noChangeArrowheads="1"/>
          </p:cNvPicPr>
          <p:nvPr/>
        </p:nvPicPr>
        <p:blipFill>
          <a:blip r:embed="rId6"/>
          <a:srcRect/>
          <a:stretch>
            <a:fillRect/>
          </a:stretch>
        </p:blipFill>
        <p:spPr bwMode="auto">
          <a:xfrm>
            <a:off x="7162800" y="1371600"/>
            <a:ext cx="1843088" cy="2057400"/>
          </a:xfrm>
          <a:prstGeom prst="rect">
            <a:avLst/>
          </a:prstGeom>
          <a:solidFill>
            <a:srgbClr val="D6E456">
              <a:alpha val="89018"/>
            </a:srgbClr>
          </a:solidFill>
          <a:ln w="25400" algn="ctr">
            <a:solidFill>
              <a:srgbClr val="2F4453"/>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9" name="Rectangle 13"/>
          <p:cNvSpPr>
            <a:spLocks noChangeArrowheads="1"/>
          </p:cNvSpPr>
          <p:nvPr/>
        </p:nvSpPr>
        <p:spPr bwMode="auto">
          <a:xfrm>
            <a:off x="457200" y="990600"/>
            <a:ext cx="48768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Saponification of Esters</a:t>
            </a:r>
            <a:endParaRPr lang="en-US" sz="2400" b="1" dirty="0">
              <a:solidFill>
                <a:schemeClr val="bg1"/>
              </a:solidFill>
            </a:endParaRPr>
          </a:p>
        </p:txBody>
      </p:sp>
      <p:pic>
        <p:nvPicPr>
          <p:cNvPr id="2" name="Soap Mak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619759"/>
            <a:ext cx="6248400" cy="46863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9" name="Rectangle 13"/>
          <p:cNvSpPr>
            <a:spLocks noChangeArrowheads="1"/>
          </p:cNvSpPr>
          <p:nvPr/>
        </p:nvSpPr>
        <p:spPr bwMode="auto">
          <a:xfrm>
            <a:off x="457200" y="990600"/>
            <a:ext cx="48768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Reduction of Esters</a:t>
            </a:r>
            <a:endParaRPr lang="en-US" sz="2400" b="1" dirty="0">
              <a:solidFill>
                <a:schemeClr val="bg1"/>
              </a:solidFill>
            </a:endParaRPr>
          </a:p>
        </p:txBody>
      </p:sp>
      <p:graphicFrame>
        <p:nvGraphicFramePr>
          <p:cNvPr id="261124" name="Object 11"/>
          <p:cNvGraphicFramePr>
            <a:graphicFrameLocks noChangeAspect="1"/>
          </p:cNvGraphicFramePr>
          <p:nvPr/>
        </p:nvGraphicFramePr>
        <p:xfrm>
          <a:off x="228600" y="1752600"/>
          <a:ext cx="8401050" cy="1395054"/>
        </p:xfrm>
        <a:graphic>
          <a:graphicData uri="http://schemas.openxmlformats.org/presentationml/2006/ole">
            <mc:AlternateContent xmlns:mc="http://schemas.openxmlformats.org/markup-compatibility/2006">
              <mc:Choice xmlns:v="urn:schemas-microsoft-com:vml" Requires="v">
                <p:oleObj name="CS ChemDraw Drawing" r:id="rId2" imgW="4440600" imgH="737640" progId="ChemDraw.Document.6.0">
                  <p:embed/>
                </p:oleObj>
              </mc:Choice>
              <mc:Fallback>
                <p:oleObj name="CS ChemDraw Drawing" r:id="rId2" imgW="4440600" imgH="737640" progId="ChemDraw.Document.6.0">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401050" cy="1395054"/>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61125" name="Object 13"/>
          <p:cNvGraphicFramePr>
            <a:graphicFrameLocks noChangeAspect="1"/>
          </p:cNvGraphicFramePr>
          <p:nvPr/>
        </p:nvGraphicFramePr>
        <p:xfrm>
          <a:off x="236537" y="3298347"/>
          <a:ext cx="6850063" cy="1273653"/>
        </p:xfrm>
        <a:graphic>
          <a:graphicData uri="http://schemas.openxmlformats.org/presentationml/2006/ole">
            <mc:AlternateContent xmlns:mc="http://schemas.openxmlformats.org/markup-compatibility/2006">
              <mc:Choice xmlns:v="urn:schemas-microsoft-com:vml" Requires="v">
                <p:oleObj name="CS ChemDraw Drawing" r:id="rId4" imgW="3758040" imgH="703080" progId="ChemDraw.Document.6.0">
                  <p:embed/>
                </p:oleObj>
              </mc:Choice>
              <mc:Fallback>
                <p:oleObj name="CS ChemDraw Drawing" r:id="rId4" imgW="3758040" imgH="703080" progId="ChemDraw.Document.6.0">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7" y="3298347"/>
                        <a:ext cx="6850063" cy="1273653"/>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61126" name="Object 11"/>
          <p:cNvGraphicFramePr>
            <a:graphicFrameLocks noChangeAspect="1"/>
          </p:cNvGraphicFramePr>
          <p:nvPr/>
        </p:nvGraphicFramePr>
        <p:xfrm>
          <a:off x="176213" y="5105400"/>
          <a:ext cx="8970962" cy="1206500"/>
        </p:xfrm>
        <a:graphic>
          <a:graphicData uri="http://schemas.openxmlformats.org/presentationml/2006/ole">
            <mc:AlternateContent xmlns:mc="http://schemas.openxmlformats.org/markup-compatibility/2006">
              <mc:Choice xmlns:v="urn:schemas-microsoft-com:vml" Requires="v">
                <p:oleObj name="CS ChemDraw Drawing" r:id="rId6" imgW="5508720" imgH="740520" progId="ChemDraw.Document.6.0">
                  <p:embed/>
                </p:oleObj>
              </mc:Choice>
              <mc:Fallback>
                <p:oleObj name="CS ChemDraw Drawing" r:id="rId6" imgW="5508720" imgH="740520" progId="ChemDraw.Document.6.0">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13" y="5105400"/>
                        <a:ext cx="8970962" cy="1206500"/>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9" name="Rectangle 13"/>
          <p:cNvSpPr>
            <a:spLocks noChangeArrowheads="1"/>
          </p:cNvSpPr>
          <p:nvPr/>
        </p:nvSpPr>
        <p:spPr bwMode="auto">
          <a:xfrm>
            <a:off x="457200" y="990600"/>
            <a:ext cx="48768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4. Reaction with Ammonia</a:t>
            </a:r>
            <a:endParaRPr lang="en-US" sz="2400" b="1" dirty="0">
              <a:solidFill>
                <a:schemeClr val="bg1"/>
              </a:solidFill>
            </a:endParaRPr>
          </a:p>
        </p:txBody>
      </p:sp>
      <p:graphicFrame>
        <p:nvGraphicFramePr>
          <p:cNvPr id="262149" name="Object 9"/>
          <p:cNvGraphicFramePr>
            <a:graphicFrameLocks noChangeAspect="1"/>
          </p:cNvGraphicFramePr>
          <p:nvPr/>
        </p:nvGraphicFramePr>
        <p:xfrm>
          <a:off x="304800" y="1804987"/>
          <a:ext cx="8610600" cy="1395413"/>
        </p:xfrm>
        <a:graphic>
          <a:graphicData uri="http://schemas.openxmlformats.org/presentationml/2006/ole">
            <mc:AlternateContent xmlns:mc="http://schemas.openxmlformats.org/markup-compatibility/2006">
              <mc:Choice xmlns:v="urn:schemas-microsoft-com:vml" Requires="v">
                <p:oleObj name="CS ChemDraw Drawing" r:id="rId2" imgW="4465080" imgH="722520" progId="ChemDraw.Document.6.0">
                  <p:embed/>
                </p:oleObj>
              </mc:Choice>
              <mc:Fallback>
                <p:oleObj name="CS ChemDraw Drawing" r:id="rId2" imgW="4465080" imgH="722520" progId="ChemDraw.Document.6.0">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04987"/>
                        <a:ext cx="8610600" cy="1395413"/>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62150" name="Object 12"/>
          <p:cNvGraphicFramePr>
            <a:graphicFrameLocks noChangeAspect="1"/>
          </p:cNvGraphicFramePr>
          <p:nvPr/>
        </p:nvGraphicFramePr>
        <p:xfrm>
          <a:off x="300037" y="3733800"/>
          <a:ext cx="8462963" cy="1343025"/>
        </p:xfrm>
        <a:graphic>
          <a:graphicData uri="http://schemas.openxmlformats.org/presentationml/2006/ole">
            <mc:AlternateContent xmlns:mc="http://schemas.openxmlformats.org/markup-compatibility/2006">
              <mc:Choice xmlns:v="urn:schemas-microsoft-com:vml" Requires="v">
                <p:oleObj name="CS ChemDraw Drawing" r:id="rId4" imgW="4631400" imgH="732600" progId="ChemDraw.Document.6.0">
                  <p:embed/>
                </p:oleObj>
              </mc:Choice>
              <mc:Fallback>
                <p:oleObj name="CS ChemDraw Drawing" r:id="rId4" imgW="4631400" imgH="732600" progId="ChemDraw.Document.6.0">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 y="3733800"/>
                        <a:ext cx="8462963" cy="1343025"/>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8" name="TextBox 7"/>
          <p:cNvSpPr txBox="1"/>
          <p:nvPr/>
        </p:nvSpPr>
        <p:spPr>
          <a:xfrm>
            <a:off x="381000" y="1231880"/>
            <a:ext cx="8305800" cy="3416320"/>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5</a:t>
            </a:r>
          </a:p>
          <a:p>
            <a:pPr marL="342900" indent="-342900">
              <a:lnSpc>
                <a:spcPct val="150000"/>
              </a:lnSpc>
              <a:buClr>
                <a:srgbClr val="FFC000"/>
              </a:buClr>
            </a:pPr>
            <a:r>
              <a:rPr lang="en-US" sz="2400" dirty="0">
                <a:solidFill>
                  <a:schemeClr val="bg1"/>
                </a:solidFill>
                <a:latin typeface="Arial" pitchFamily="34" charset="0"/>
                <a:cs typeface="Arial" pitchFamily="34" charset="0"/>
              </a:rPr>
              <a:t>What products would result from treating ethyl </a:t>
            </a:r>
            <a:r>
              <a:rPr lang="en-US" sz="2400" dirty="0" err="1">
                <a:solidFill>
                  <a:schemeClr val="bg1"/>
                </a:solidFill>
                <a:latin typeface="Arial" pitchFamily="34" charset="0"/>
                <a:cs typeface="Arial" pitchFamily="34" charset="0"/>
              </a:rPr>
              <a:t>propanoate</a:t>
            </a:r>
            <a:r>
              <a:rPr lang="en-US" sz="2400" dirty="0">
                <a:solidFill>
                  <a:schemeClr val="bg1"/>
                </a:solidFill>
                <a:latin typeface="Arial" pitchFamily="34" charset="0"/>
                <a:cs typeface="Arial" pitchFamily="34" charset="0"/>
              </a:rPr>
              <a:t> </a:t>
            </a:r>
          </a:p>
          <a:p>
            <a:pPr marL="342900" indent="-342900">
              <a:lnSpc>
                <a:spcPct val="150000"/>
              </a:lnSpc>
              <a:buClr>
                <a:srgbClr val="FFC000"/>
              </a:buClr>
            </a:pPr>
            <a:r>
              <a:rPr lang="en-US" sz="2400" dirty="0">
                <a:solidFill>
                  <a:schemeClr val="bg1"/>
                </a:solidFill>
                <a:latin typeface="Arial" pitchFamily="34" charset="0"/>
                <a:cs typeface="Arial" pitchFamily="34" charset="0"/>
              </a:rPr>
              <a:t>with</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O		</a:t>
            </a:r>
            <a:r>
              <a:rPr lang="en-US" sz="2400" dirty="0">
                <a:solidFill>
                  <a:srgbClr val="FFC000"/>
                </a:solidFill>
                <a:latin typeface="Arial" pitchFamily="34" charset="0"/>
                <a:cs typeface="Arial" pitchFamily="34" charset="0"/>
              </a:rPr>
              <a:t>B.</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NaOH</a:t>
            </a:r>
            <a:r>
              <a:rPr lang="en-US" sz="2400" dirty="0">
                <a:solidFill>
                  <a:schemeClr val="bg1"/>
                </a:solidFill>
                <a:latin typeface="Arial" pitchFamily="34" charset="0"/>
                <a:cs typeface="Arial" pitchFamily="34" charset="0"/>
              </a:rPr>
              <a:t>		</a:t>
            </a:r>
            <a:r>
              <a:rPr lang="en-US" sz="2400" dirty="0">
                <a:solidFill>
                  <a:srgbClr val="FFC000"/>
                </a:solidFill>
                <a:latin typeface="Arial" pitchFamily="34" charset="0"/>
                <a:cs typeface="Arial" pitchFamily="34" charset="0"/>
              </a:rPr>
              <a:t>C.</a:t>
            </a:r>
            <a:r>
              <a:rPr lang="en-US" sz="2400" dirty="0">
                <a:solidFill>
                  <a:schemeClr val="bg1"/>
                </a:solidFill>
                <a:latin typeface="Arial" pitchFamily="34" charset="0"/>
                <a:cs typeface="Arial" pitchFamily="34" charset="0"/>
              </a:rPr>
              <a:t> NH</a:t>
            </a:r>
            <a:r>
              <a:rPr lang="en-US" sz="2400" baseline="-25000" dirty="0">
                <a:solidFill>
                  <a:schemeClr val="bg1"/>
                </a:solidFill>
                <a:latin typeface="Arial" pitchFamily="34" charset="0"/>
                <a:cs typeface="Arial" pitchFamily="34" charset="0"/>
              </a:rPr>
              <a:t>3</a:t>
            </a:r>
            <a:r>
              <a:rPr lang="en-US" sz="2400" dirty="0">
                <a:solidFill>
                  <a:schemeClr val="bg1"/>
                </a:solidFill>
                <a:latin typeface="Arial" pitchFamily="34" charset="0"/>
                <a:cs typeface="Arial" pitchFamily="34" charset="0"/>
              </a:rPr>
              <a:t>	</a:t>
            </a:r>
          </a:p>
          <a:p>
            <a:pPr marL="457200" indent="-457200">
              <a:lnSpc>
                <a:spcPct val="150000"/>
              </a:lnSpc>
              <a:buClr>
                <a:srgbClr val="FFC000"/>
              </a:buClr>
            </a:pPr>
            <a:r>
              <a:rPr lang="en-US" sz="2400" dirty="0">
                <a:solidFill>
                  <a:srgbClr val="FFC000"/>
                </a:solidFill>
                <a:latin typeface="Arial" pitchFamily="34" charset="0"/>
                <a:cs typeface="Arial" pitchFamily="34" charset="0"/>
              </a:rPr>
              <a:t>D.</a:t>
            </a:r>
            <a:r>
              <a:rPr lang="en-US" sz="2400" dirty="0">
                <a:solidFill>
                  <a:schemeClr val="bg1"/>
                </a:solidFill>
                <a:latin typeface="Arial" pitchFamily="34" charset="0"/>
                <a:cs typeface="Arial" pitchFamily="34" charset="0"/>
              </a:rPr>
              <a:t> H</a:t>
            </a:r>
            <a:r>
              <a:rPr lang="en-US" sz="2400" baseline="-25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 (in the presence of copper </a:t>
            </a:r>
            <a:r>
              <a:rPr lang="en-US" sz="2400" dirty="0" err="1">
                <a:solidFill>
                  <a:schemeClr val="bg1"/>
                </a:solidFill>
                <a:latin typeface="Arial" pitchFamily="34" charset="0"/>
                <a:cs typeface="Arial" pitchFamily="34" charset="0"/>
              </a:rPr>
              <a:t>chromide</a:t>
            </a:r>
            <a:r>
              <a:rPr lang="en-US" sz="2400" dirty="0">
                <a:solidFill>
                  <a:schemeClr val="bg1"/>
                </a:solidFill>
                <a:latin typeface="Arial" pitchFamily="34" charset="0"/>
                <a:cs typeface="Arial" pitchFamily="34" charset="0"/>
              </a:rPr>
              <a:t> catalyst)</a:t>
            </a:r>
          </a:p>
          <a:p>
            <a:pPr marL="457200" indent="-457200">
              <a:lnSpc>
                <a:spcPct val="150000"/>
              </a:lnSpc>
              <a:buClr>
                <a:srgbClr val="FFC000"/>
              </a:buClr>
            </a:pPr>
            <a:r>
              <a:rPr lang="en-US" sz="2400" dirty="0">
                <a:solidFill>
                  <a:schemeClr val="bg1"/>
                </a:solidFill>
                <a:latin typeface="Arial" pitchFamily="34" charset="0"/>
                <a:cs typeface="Arial" pitchFamily="34" charset="0"/>
              </a:rPr>
              <a:t> </a:t>
            </a:r>
          </a:p>
        </p:txBody>
      </p:sp>
      <p:sp>
        <p:nvSpPr>
          <p:cNvPr id="6" name="Rectangle 5"/>
          <p:cNvSpPr/>
          <p:nvPr/>
        </p:nvSpPr>
        <p:spPr>
          <a:xfrm>
            <a:off x="381000" y="4146550"/>
            <a:ext cx="1298753" cy="577850"/>
          </a:xfrm>
          <a:prstGeom prst="rect">
            <a:avLst/>
          </a:prstGeom>
        </p:spPr>
        <p:txBody>
          <a:bodyPr wrap="none">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Solution</a:t>
            </a:r>
          </a:p>
        </p:txBody>
      </p:sp>
      <p:graphicFrame>
        <p:nvGraphicFramePr>
          <p:cNvPr id="265217" name="Object 1"/>
          <p:cNvGraphicFramePr>
            <a:graphicFrameLocks noChangeAspect="1"/>
          </p:cNvGraphicFramePr>
          <p:nvPr/>
        </p:nvGraphicFramePr>
        <p:xfrm>
          <a:off x="112713" y="5226050"/>
          <a:ext cx="9223375" cy="1163638"/>
        </p:xfrm>
        <a:graphic>
          <a:graphicData uri="http://schemas.openxmlformats.org/presentationml/2006/ole">
            <mc:AlternateContent xmlns:mc="http://schemas.openxmlformats.org/markup-compatibility/2006">
              <mc:Choice xmlns:v="urn:schemas-microsoft-com:vml" Requires="v">
                <p:oleObj name="CS ChemDraw Drawing" r:id="rId2" imgW="4659480" imgH="589320" progId="ChemDraw.Document.6.0">
                  <p:embed/>
                </p:oleObj>
              </mc:Choice>
              <mc:Fallback>
                <p:oleObj name="CS ChemDraw Drawing" r:id="rId2" imgW="4659480" imgH="589320" progId="ChemDraw.Document.6.0">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5226050"/>
                        <a:ext cx="9223375" cy="1163638"/>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9" name="Rectangle 8"/>
          <p:cNvSpPr/>
          <p:nvPr/>
        </p:nvSpPr>
        <p:spPr>
          <a:xfrm>
            <a:off x="381000" y="4648200"/>
            <a:ext cx="474810" cy="577850"/>
          </a:xfrm>
          <a:prstGeom prst="rect">
            <a:avLst/>
          </a:prstGeom>
        </p:spPr>
        <p:txBody>
          <a:bodyPr wrap="none">
            <a:spAutoFit/>
          </a:bodyPr>
          <a:lstStyle/>
          <a:p>
            <a:pPr marL="342900" indent="-342900">
              <a:lnSpc>
                <a:spcPct val="150000"/>
              </a:lnSpc>
              <a:buClr>
                <a:srgbClr val="FFC000"/>
              </a:buClr>
            </a:pPr>
            <a:r>
              <a:rPr lang="en-US" sz="2400" dirty="0">
                <a:solidFill>
                  <a:srgbClr val="FFC000"/>
                </a:solidFill>
                <a:latin typeface="Arial" pitchFamily="34" charset="0"/>
                <a:cs typeface="Arial" pitchFamily="34" charset="0"/>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265217"/>
                                        </p:tgtEl>
                                        <p:attrNameLst>
                                          <p:attrName>style.visibility</p:attrName>
                                        </p:attrNameLst>
                                      </p:cBhvr>
                                      <p:to>
                                        <p:strVal val="visible"/>
                                      </p:to>
                                    </p:set>
                                    <p:animEffect transition="in" filter="blinds(horizontal)">
                                      <p:cBhvr>
                                        <p:cTn id="13" dur="500"/>
                                        <p:tgtEl>
                                          <p:spTgt spid="265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048000" y="328136"/>
            <a:ext cx="6400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4. Chemical Properties of Esters</a:t>
            </a:r>
          </a:p>
        </p:txBody>
      </p:sp>
      <p:sp>
        <p:nvSpPr>
          <p:cNvPr id="6" name="Rectangle 5"/>
          <p:cNvSpPr/>
          <p:nvPr/>
        </p:nvSpPr>
        <p:spPr>
          <a:xfrm>
            <a:off x="381000" y="914400"/>
            <a:ext cx="1298753" cy="577850"/>
          </a:xfrm>
          <a:prstGeom prst="rect">
            <a:avLst/>
          </a:prstGeom>
        </p:spPr>
        <p:txBody>
          <a:bodyPr wrap="none">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Solution</a:t>
            </a:r>
          </a:p>
        </p:txBody>
      </p:sp>
      <p:sp>
        <p:nvSpPr>
          <p:cNvPr id="9" name="Rectangle 8"/>
          <p:cNvSpPr/>
          <p:nvPr/>
        </p:nvSpPr>
        <p:spPr>
          <a:xfrm>
            <a:off x="381000" y="1416050"/>
            <a:ext cx="474810" cy="577850"/>
          </a:xfrm>
          <a:prstGeom prst="rect">
            <a:avLst/>
          </a:prstGeom>
        </p:spPr>
        <p:txBody>
          <a:bodyPr wrap="none">
            <a:spAutoFit/>
          </a:bodyPr>
          <a:lstStyle/>
          <a:p>
            <a:pPr marL="342900" indent="-342900">
              <a:lnSpc>
                <a:spcPct val="150000"/>
              </a:lnSpc>
              <a:buClr>
                <a:srgbClr val="FFC000"/>
              </a:buClr>
            </a:pPr>
            <a:r>
              <a:rPr lang="en-US" sz="2400" dirty="0">
                <a:solidFill>
                  <a:srgbClr val="FFC000"/>
                </a:solidFill>
                <a:latin typeface="Arial" pitchFamily="34" charset="0"/>
                <a:cs typeface="Arial" pitchFamily="34" charset="0"/>
              </a:rPr>
              <a:t>B.</a:t>
            </a:r>
          </a:p>
        </p:txBody>
      </p:sp>
      <p:graphicFrame>
        <p:nvGraphicFramePr>
          <p:cNvPr id="271363" name="Object 3"/>
          <p:cNvGraphicFramePr>
            <a:graphicFrameLocks noChangeAspect="1"/>
          </p:cNvGraphicFramePr>
          <p:nvPr/>
        </p:nvGraphicFramePr>
        <p:xfrm>
          <a:off x="109538" y="1938338"/>
          <a:ext cx="9034462" cy="1141885"/>
        </p:xfrm>
        <a:graphic>
          <a:graphicData uri="http://schemas.openxmlformats.org/presentationml/2006/ole">
            <mc:AlternateContent xmlns:mc="http://schemas.openxmlformats.org/markup-compatibility/2006">
              <mc:Choice xmlns:v="urn:schemas-microsoft-com:vml" Requires="v">
                <p:oleObj name="CS ChemDraw Drawing" r:id="rId2" imgW="4698720" imgH="592920" progId="ChemDraw.Document.6.0">
                  <p:embed/>
                </p:oleObj>
              </mc:Choice>
              <mc:Fallback>
                <p:oleObj name="CS ChemDraw Drawing" r:id="rId2" imgW="4698720" imgH="592920" progId="ChemDraw.Document.6.0">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938338"/>
                        <a:ext cx="9034462" cy="114188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10" name="Rectangle 9"/>
          <p:cNvSpPr/>
          <p:nvPr/>
        </p:nvSpPr>
        <p:spPr>
          <a:xfrm>
            <a:off x="381000" y="3136427"/>
            <a:ext cx="492443" cy="577850"/>
          </a:xfrm>
          <a:prstGeom prst="rect">
            <a:avLst/>
          </a:prstGeom>
        </p:spPr>
        <p:txBody>
          <a:bodyPr wrap="none">
            <a:spAutoFit/>
          </a:bodyPr>
          <a:lstStyle/>
          <a:p>
            <a:pPr marL="342900" indent="-342900">
              <a:lnSpc>
                <a:spcPct val="150000"/>
              </a:lnSpc>
              <a:buClr>
                <a:srgbClr val="FFC000"/>
              </a:buClr>
            </a:pPr>
            <a:r>
              <a:rPr lang="en-US" sz="2400" dirty="0">
                <a:solidFill>
                  <a:srgbClr val="FFC000"/>
                </a:solidFill>
                <a:latin typeface="Arial" pitchFamily="34" charset="0"/>
                <a:cs typeface="Arial" pitchFamily="34" charset="0"/>
              </a:rPr>
              <a:t>C.</a:t>
            </a:r>
          </a:p>
        </p:txBody>
      </p:sp>
      <p:graphicFrame>
        <p:nvGraphicFramePr>
          <p:cNvPr id="11" name="Object 3"/>
          <p:cNvGraphicFramePr>
            <a:graphicFrameLocks noChangeAspect="1"/>
          </p:cNvGraphicFramePr>
          <p:nvPr/>
        </p:nvGraphicFramePr>
        <p:xfrm>
          <a:off x="134938" y="3657600"/>
          <a:ext cx="9009062" cy="1139825"/>
        </p:xfrm>
        <a:graphic>
          <a:graphicData uri="http://schemas.openxmlformats.org/presentationml/2006/ole">
            <mc:AlternateContent xmlns:mc="http://schemas.openxmlformats.org/markup-compatibility/2006">
              <mc:Choice xmlns:v="urn:schemas-microsoft-com:vml" Requires="v">
                <p:oleObj name="CS ChemDraw Drawing" r:id="rId4" imgW="5009426" imgH="630936" progId="ChemDraw.Document.6.0">
                  <p:embed/>
                </p:oleObj>
              </mc:Choice>
              <mc:Fallback>
                <p:oleObj name="CS ChemDraw Drawing" r:id="rId4" imgW="5009426" imgH="630936" progId="ChemDraw.Document.6.0">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3657600"/>
                        <a:ext cx="9009062" cy="113982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12" name="Rectangle 11"/>
          <p:cNvSpPr/>
          <p:nvPr/>
        </p:nvSpPr>
        <p:spPr>
          <a:xfrm>
            <a:off x="387989" y="4889027"/>
            <a:ext cx="492443" cy="577850"/>
          </a:xfrm>
          <a:prstGeom prst="rect">
            <a:avLst/>
          </a:prstGeom>
        </p:spPr>
        <p:txBody>
          <a:bodyPr wrap="none">
            <a:spAutoFit/>
          </a:bodyPr>
          <a:lstStyle/>
          <a:p>
            <a:pPr marL="342900" indent="-342900">
              <a:lnSpc>
                <a:spcPct val="150000"/>
              </a:lnSpc>
              <a:buClr>
                <a:srgbClr val="FFC000"/>
              </a:buClr>
            </a:pPr>
            <a:r>
              <a:rPr lang="en-US" sz="2400" dirty="0">
                <a:solidFill>
                  <a:srgbClr val="FFC000"/>
                </a:solidFill>
                <a:latin typeface="Arial" pitchFamily="34" charset="0"/>
                <a:cs typeface="Arial" pitchFamily="34" charset="0"/>
              </a:rPr>
              <a:t>D.</a:t>
            </a:r>
          </a:p>
        </p:txBody>
      </p:sp>
      <p:graphicFrame>
        <p:nvGraphicFramePr>
          <p:cNvPr id="13" name="Object 3"/>
          <p:cNvGraphicFramePr>
            <a:graphicFrameLocks noChangeAspect="1"/>
          </p:cNvGraphicFramePr>
          <p:nvPr/>
        </p:nvGraphicFramePr>
        <p:xfrm>
          <a:off x="153988" y="5411788"/>
          <a:ext cx="8986837" cy="1141412"/>
        </p:xfrm>
        <a:graphic>
          <a:graphicData uri="http://schemas.openxmlformats.org/presentationml/2006/ole">
            <mc:AlternateContent xmlns:mc="http://schemas.openxmlformats.org/markup-compatibility/2006">
              <mc:Choice xmlns:v="urn:schemas-microsoft-com:vml" Requires="v">
                <p:oleObj name="CS ChemDraw Drawing" r:id="rId6" imgW="4673520" imgH="595800" progId="ChemDraw.Document.6.0">
                  <p:embed/>
                </p:oleObj>
              </mc:Choice>
              <mc:Fallback>
                <p:oleObj name="CS ChemDraw Drawing" r:id="rId6" imgW="4673520" imgH="595800" progId="ChemDraw.Document.6.0">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988" y="5411788"/>
                        <a:ext cx="8986837" cy="1141412"/>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
        <p:nvSpPr>
          <p:cNvPr id="8" name="Rectangle 13"/>
          <p:cNvSpPr>
            <a:spLocks noChangeArrowheads="1"/>
          </p:cNvSpPr>
          <p:nvPr/>
        </p:nvSpPr>
        <p:spPr bwMode="auto">
          <a:xfrm>
            <a:off x="457200" y="1123703"/>
            <a:ext cx="57912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From Carboxylic Acid and Alcohols</a:t>
            </a:r>
            <a:endParaRPr lang="en-US" sz="2400" b="1" dirty="0">
              <a:solidFill>
                <a:schemeClr val="bg1"/>
              </a:solidFill>
            </a:endParaRPr>
          </a:p>
        </p:txBody>
      </p:sp>
      <p:graphicFrame>
        <p:nvGraphicFramePr>
          <p:cNvPr id="198661" name="Object 13"/>
          <p:cNvGraphicFramePr>
            <a:graphicFrameLocks noChangeAspect="1"/>
          </p:cNvGraphicFramePr>
          <p:nvPr/>
        </p:nvGraphicFramePr>
        <p:xfrm>
          <a:off x="177800" y="1749424"/>
          <a:ext cx="8813800" cy="1229795"/>
        </p:xfrm>
        <a:graphic>
          <a:graphicData uri="http://schemas.openxmlformats.org/presentationml/2006/ole">
            <mc:AlternateContent xmlns:mc="http://schemas.openxmlformats.org/markup-compatibility/2006">
              <mc:Choice xmlns:v="urn:schemas-microsoft-com:vml" Requires="v">
                <p:oleObj name="CS ChemDraw Drawing" r:id="rId2" imgW="4182120" imgH="581400" progId="ChemDraw.Document.6.0">
                  <p:embed/>
                </p:oleObj>
              </mc:Choice>
              <mc:Fallback>
                <p:oleObj name="CS ChemDraw Drawing" r:id="rId2" imgW="4182120" imgH="581400" progId="ChemDraw.Document.6.0">
                  <p:embed/>
                  <p:pic>
                    <p:nvPicPr>
                      <p:cNvPr id="0"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749424"/>
                        <a:ext cx="8813800" cy="122979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198662" name="Object 6"/>
          <p:cNvGraphicFramePr>
            <a:graphicFrameLocks noChangeAspect="1"/>
          </p:cNvGraphicFramePr>
          <p:nvPr/>
        </p:nvGraphicFramePr>
        <p:xfrm>
          <a:off x="-7905" y="3200400"/>
          <a:ext cx="9151905" cy="1603375"/>
        </p:xfrm>
        <a:graphic>
          <a:graphicData uri="http://schemas.openxmlformats.org/presentationml/2006/ole">
            <mc:AlternateContent xmlns:mc="http://schemas.openxmlformats.org/markup-compatibility/2006">
              <mc:Choice xmlns:v="urn:schemas-microsoft-com:vml" Requires="v">
                <p:oleObj name="CS ChemDraw Drawing" r:id="rId4" imgW="3447360" imgH="604440" progId="ChemDraw.Document.6.0">
                  <p:embed/>
                </p:oleObj>
              </mc:Choice>
              <mc:Fallback>
                <p:oleObj name="CS ChemDraw Drawing" r:id="rId4" imgW="3447360" imgH="604440" progId="ChemDraw.Document.6.0">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 y="3200400"/>
                        <a:ext cx="9151905" cy="1603375"/>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9" name="TextBox 8"/>
          <p:cNvSpPr txBox="1"/>
          <p:nvPr/>
        </p:nvSpPr>
        <p:spPr>
          <a:xfrm>
            <a:off x="228600" y="4951274"/>
            <a:ext cx="8686800" cy="1685846"/>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6</a:t>
            </a:r>
          </a:p>
          <a:p>
            <a:pPr marL="342900" indent="-342900">
              <a:lnSpc>
                <a:spcPct val="150000"/>
              </a:lnSpc>
              <a:buClr>
                <a:srgbClr val="FFC000"/>
              </a:buClr>
            </a:pPr>
            <a:r>
              <a:rPr lang="en-US" sz="2400" dirty="0">
                <a:solidFill>
                  <a:schemeClr val="bg1"/>
                </a:solidFill>
                <a:latin typeface="Arial" pitchFamily="34" charset="0"/>
                <a:cs typeface="Arial" pitchFamily="34" charset="0"/>
              </a:rPr>
              <a:t>How many </a:t>
            </a:r>
            <a:r>
              <a:rPr lang="en-US" sz="2400" dirty="0" err="1">
                <a:solidFill>
                  <a:schemeClr val="bg1"/>
                </a:solidFill>
                <a:latin typeface="Arial" pitchFamily="34" charset="0"/>
                <a:cs typeface="Arial" pitchFamily="34" charset="0"/>
              </a:rPr>
              <a:t>mL</a:t>
            </a:r>
            <a:r>
              <a:rPr lang="en-US" sz="2400" dirty="0">
                <a:solidFill>
                  <a:schemeClr val="bg1"/>
                </a:solidFill>
                <a:latin typeface="Arial" pitchFamily="34" charset="0"/>
                <a:cs typeface="Arial" pitchFamily="34" charset="0"/>
              </a:rPr>
              <a:t> of 0.5 M acetic acid solution are required to </a:t>
            </a:r>
          </a:p>
          <a:p>
            <a:pPr marL="342900" indent="-342900">
              <a:lnSpc>
                <a:spcPct val="150000"/>
              </a:lnSpc>
              <a:buClr>
                <a:srgbClr val="FFC000"/>
              </a:buClr>
            </a:pPr>
            <a:r>
              <a:rPr lang="en-US" sz="2400" dirty="0">
                <a:solidFill>
                  <a:schemeClr val="bg1"/>
                </a:solidFill>
                <a:latin typeface="Arial" pitchFamily="34" charset="0"/>
                <a:cs typeface="Arial" pitchFamily="34" charset="0"/>
              </a:rPr>
              <a:t>produce 17.6 g ethyl acetate?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blinds(horizontal)">
                                      <p:cBhvr>
                                        <p:cTn id="7" dur="500"/>
                                        <p:tgtEl>
                                          <p:spTgt spid="1986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609600" y="1905000"/>
            <a:ext cx="8229600" cy="1754326"/>
          </a:xfrm>
          <a:prstGeom prst="rect">
            <a:avLst/>
          </a:prstGeom>
          <a:noFill/>
          <a:ln w="0" cap="rnd">
            <a:noFill/>
          </a:ln>
        </p:spPr>
        <p:txBody>
          <a:bodyPr wrap="square" rtlCol="0">
            <a:spAutoFit/>
          </a:bodyPr>
          <a:lstStyle/>
          <a:p>
            <a:pPr marL="457200" indent="-457200">
              <a:lnSpc>
                <a:spcPct val="150000"/>
              </a:lnSpc>
              <a:buClr>
                <a:srgbClr val="FFC000"/>
              </a:buClr>
              <a:buFont typeface="+mj-lt"/>
              <a:buAutoNum type="arabicPeriod" startAt="8"/>
            </a:pPr>
            <a:r>
              <a:rPr lang="en-US" sz="2400" dirty="0">
                <a:solidFill>
                  <a:schemeClr val="bg1"/>
                </a:solidFill>
                <a:latin typeface="Arial" pitchFamily="34" charset="0"/>
                <a:cs typeface="Arial" pitchFamily="34" charset="0"/>
              </a:rPr>
              <a:t>Saponification</a:t>
            </a:r>
          </a:p>
          <a:p>
            <a:pPr marL="457200" indent="-457200">
              <a:lnSpc>
                <a:spcPct val="150000"/>
              </a:lnSpc>
              <a:buClr>
                <a:srgbClr val="FFC000"/>
              </a:buClr>
              <a:buFont typeface="+mj-lt"/>
              <a:buAutoNum type="arabicPeriod" startAt="8"/>
            </a:pPr>
            <a:r>
              <a:rPr lang="en-US" sz="2400" dirty="0">
                <a:solidFill>
                  <a:schemeClr val="bg1"/>
                </a:solidFill>
                <a:latin typeface="Arial" pitchFamily="34" charset="0"/>
                <a:cs typeface="Arial" pitchFamily="34" charset="0"/>
              </a:rPr>
              <a:t>Cleaning Process of Soaps</a:t>
            </a:r>
          </a:p>
          <a:p>
            <a:pPr marL="457200" indent="-457200">
              <a:lnSpc>
                <a:spcPct val="150000"/>
              </a:lnSpc>
              <a:buClr>
                <a:srgbClr val="FFC000"/>
              </a:buClr>
              <a:buFont typeface="+mj-lt"/>
              <a:buAutoNum type="arabicPeriod" startAt="8"/>
            </a:pPr>
            <a:r>
              <a:rPr lang="en-US" sz="2400" dirty="0">
                <a:solidFill>
                  <a:schemeClr val="bg1"/>
                </a:solidFill>
                <a:latin typeface="Arial" pitchFamily="34" charset="0"/>
                <a:cs typeface="Arial" pitchFamily="34" charset="0"/>
              </a:rPr>
              <a:t>Detergents</a:t>
            </a:r>
          </a:p>
        </p:txBody>
      </p:sp>
      <p:sp>
        <p:nvSpPr>
          <p:cNvPr id="9" name="TextBox 8"/>
          <p:cNvSpPr txBox="1"/>
          <p:nvPr/>
        </p:nvSpPr>
        <p:spPr>
          <a:xfrm>
            <a:off x="685800" y="1295400"/>
            <a:ext cx="3505200" cy="523220"/>
          </a:xfrm>
          <a:prstGeom prst="rect">
            <a:avLst/>
          </a:prstGeom>
          <a:noFill/>
        </p:spPr>
        <p:txBody>
          <a:bodyPr wrap="square" rtlCol="0">
            <a:spAutoFit/>
          </a:bodyPr>
          <a:lstStyle/>
          <a:p>
            <a:r>
              <a:rPr lang="en-US" sz="2800" b="1" dirty="0">
                <a:solidFill>
                  <a:srgbClr val="FFC000"/>
                </a:solidFill>
                <a:latin typeface="Arial" pitchFamily="34" charset="0"/>
                <a:cs typeface="Arial" pitchFamily="34" charset="0"/>
              </a:rPr>
              <a:t>Table of Contents</a:t>
            </a:r>
          </a:p>
        </p:txBody>
      </p:sp>
      <p:sp>
        <p:nvSpPr>
          <p:cNvPr id="7" name="TextBox 6"/>
          <p:cNvSpPr txBox="1"/>
          <p:nvPr/>
        </p:nvSpPr>
        <p:spPr>
          <a:xfrm>
            <a:off x="5334000" y="436602"/>
            <a:ext cx="1600200" cy="553998"/>
          </a:xfrm>
          <a:prstGeom prst="rect">
            <a:avLst/>
          </a:prstGeom>
          <a:noFill/>
        </p:spPr>
        <p:txBody>
          <a:bodyPr wrap="square" rtlCol="0">
            <a:spAutoFit/>
          </a:bodyPr>
          <a:lstStyle/>
          <a:p>
            <a:r>
              <a:rPr lang="en-US" sz="3000" b="1" dirty="0">
                <a:solidFill>
                  <a:srgbClr val="FFC000"/>
                </a:solidFill>
                <a:latin typeface="Arial" pitchFamily="34" charset="0"/>
                <a:cs typeface="Arial" pitchFamily="34" charset="0"/>
              </a:rPr>
              <a:t>Esters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
        <p:nvSpPr>
          <p:cNvPr id="8" name="Rectangle 13"/>
          <p:cNvSpPr>
            <a:spLocks noChangeArrowheads="1"/>
          </p:cNvSpPr>
          <p:nvPr/>
        </p:nvSpPr>
        <p:spPr bwMode="auto">
          <a:xfrm>
            <a:off x="381000" y="1020416"/>
            <a:ext cx="57912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From Carboxylic Acid and Alcohols</a:t>
            </a:r>
            <a:endParaRPr lang="en-US" sz="2400" b="1" dirty="0">
              <a:solidFill>
                <a:schemeClr val="bg1"/>
              </a:solidFill>
            </a:endParaRPr>
          </a:p>
        </p:txBody>
      </p:sp>
      <p:sp>
        <p:nvSpPr>
          <p:cNvPr id="9" name="TextBox 8"/>
          <p:cNvSpPr txBox="1"/>
          <p:nvPr/>
        </p:nvSpPr>
        <p:spPr>
          <a:xfrm>
            <a:off x="228600" y="1446074"/>
            <a:ext cx="8686800" cy="577850"/>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Solution</a:t>
            </a:r>
          </a:p>
        </p:txBody>
      </p:sp>
      <p:graphicFrame>
        <p:nvGraphicFramePr>
          <p:cNvPr id="272388" name="Object 6"/>
          <p:cNvGraphicFramePr>
            <a:graphicFrameLocks noChangeAspect="1"/>
          </p:cNvGraphicFramePr>
          <p:nvPr/>
        </p:nvGraphicFramePr>
        <p:xfrm>
          <a:off x="304800" y="2209800"/>
          <a:ext cx="7608888" cy="1320800"/>
        </p:xfrm>
        <a:graphic>
          <a:graphicData uri="http://schemas.openxmlformats.org/presentationml/2006/ole">
            <mc:AlternateContent xmlns:mc="http://schemas.openxmlformats.org/markup-compatibility/2006">
              <mc:Choice xmlns:v="urn:schemas-microsoft-com:vml" Requires="v">
                <p:oleObj name="CS ChemDraw Drawing" r:id="rId2" imgW="3454920" imgH="599040" progId="ChemDraw.Document.6.0">
                  <p:embed/>
                </p:oleObj>
              </mc:Choice>
              <mc:Fallback>
                <p:oleObj name="CS ChemDraw Drawing" r:id="rId2" imgW="3454920" imgH="599040" progId="ChemDraw.Document.6.0">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7608888" cy="1320800"/>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nvGraphicFramePr>
        <p:xfrm>
          <a:off x="4648200" y="3429000"/>
          <a:ext cx="2724727" cy="762000"/>
        </p:xfrm>
        <a:graphic>
          <a:graphicData uri="http://schemas.openxmlformats.org/presentationml/2006/ole">
            <mc:AlternateContent xmlns:mc="http://schemas.openxmlformats.org/markup-compatibility/2006">
              <mc:Choice xmlns:v="urn:schemas-microsoft-com:vml" Requires="v">
                <p:oleObj name="Equation" r:id="rId4" imgW="1498320" imgH="419040" progId="Equation.DSMT4">
                  <p:embed/>
                </p:oleObj>
              </mc:Choice>
              <mc:Fallback>
                <p:oleObj name="Equation" r:id="rId4" imgW="1498320" imgH="41904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272472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228600" y="4648200"/>
          <a:ext cx="5486400" cy="1242204"/>
        </p:xfrm>
        <a:graphic>
          <a:graphicData uri="http://schemas.openxmlformats.org/presentationml/2006/ole">
            <mc:AlternateContent xmlns:mc="http://schemas.openxmlformats.org/markup-compatibility/2006">
              <mc:Choice xmlns:v="urn:schemas-microsoft-com:vml" Requires="v">
                <p:oleObj name="Equation" r:id="rId6" imgW="2692080" imgH="609480" progId="Equation.DSMT4">
                  <p:embed/>
                </p:oleObj>
              </mc:Choice>
              <mc:Fallback>
                <p:oleObj name="Equation" r:id="rId6" imgW="2692080" imgH="609480" progId="Equation.DSMT4">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648200"/>
                        <a:ext cx="5486400" cy="1242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1231880"/>
            <a:ext cx="8305800" cy="3347840"/>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7</a:t>
            </a:r>
          </a:p>
          <a:p>
            <a:pPr marL="342900" indent="-342900">
              <a:lnSpc>
                <a:spcPct val="150000"/>
              </a:lnSpc>
              <a:buClr>
                <a:srgbClr val="FFC000"/>
              </a:buClr>
            </a:pPr>
            <a:r>
              <a:rPr lang="en-US" sz="2400" dirty="0">
                <a:solidFill>
                  <a:schemeClr val="bg1"/>
                </a:solidFill>
                <a:latin typeface="Arial" pitchFamily="34" charset="0"/>
                <a:cs typeface="Arial" pitchFamily="34" charset="0"/>
              </a:rPr>
              <a:t>Give the structure and name of the ester formed from</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butyl alcohol and benzoic acid</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benzyl alcohol and butyric acid </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acetic acid and glycerol</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formic acid and isopropanol</a:t>
            </a:r>
          </a:p>
        </p:txBody>
      </p:sp>
      <p:sp>
        <p:nvSpPr>
          <p:cNvPr id="6" name="TextBox 5"/>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1231880"/>
            <a:ext cx="8534400" cy="5009833"/>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8</a:t>
            </a:r>
          </a:p>
          <a:p>
            <a:pPr marL="342900" indent="-342900">
              <a:lnSpc>
                <a:spcPct val="150000"/>
              </a:lnSpc>
              <a:buClr>
                <a:srgbClr val="FFC000"/>
              </a:buClr>
            </a:pPr>
            <a:r>
              <a:rPr lang="en-US" sz="2400" dirty="0">
                <a:solidFill>
                  <a:schemeClr val="bg1"/>
                </a:solidFill>
                <a:latin typeface="Arial" pitchFamily="34" charset="0"/>
                <a:cs typeface="Arial" pitchFamily="34" charset="0"/>
              </a:rPr>
              <a:t>Following substances are given;</a:t>
            </a:r>
          </a:p>
          <a:p>
            <a:pPr marL="342900" indent="-342900">
              <a:lnSpc>
                <a:spcPct val="150000"/>
              </a:lnSpc>
              <a:buClr>
                <a:srgbClr val="FFC000"/>
              </a:buClr>
            </a:pPr>
            <a:r>
              <a:rPr lang="en-US" sz="2400" dirty="0">
                <a:solidFill>
                  <a:schemeClr val="bg1"/>
                </a:solidFill>
                <a:latin typeface="Arial" pitchFamily="34" charset="0"/>
                <a:cs typeface="Arial" pitchFamily="34" charset="0"/>
              </a:rPr>
              <a:t>         ethanol, water, methyl butanoate, hydrogen</a:t>
            </a:r>
          </a:p>
          <a:p>
            <a:pPr marL="342900" indent="-342900">
              <a:lnSpc>
                <a:spcPct val="150000"/>
              </a:lnSpc>
              <a:buClr>
                <a:srgbClr val="FFC000"/>
              </a:buClr>
            </a:pPr>
            <a:r>
              <a:rPr lang="en-US" sz="2400" dirty="0">
                <a:solidFill>
                  <a:schemeClr val="bg1"/>
                </a:solidFill>
                <a:latin typeface="Arial" pitchFamily="34" charset="0"/>
                <a:cs typeface="Arial" pitchFamily="34" charset="0"/>
              </a:rPr>
              <a:t>Write down the preparation reactions of following substances</a:t>
            </a:r>
          </a:p>
          <a:p>
            <a:pPr marL="342900" indent="-342900">
              <a:lnSpc>
                <a:spcPct val="150000"/>
              </a:lnSpc>
              <a:buClr>
                <a:srgbClr val="FFC000"/>
              </a:buClr>
            </a:pPr>
            <a:r>
              <a:rPr lang="en-US" sz="2400" dirty="0">
                <a:solidFill>
                  <a:schemeClr val="bg1"/>
                </a:solidFill>
                <a:latin typeface="Arial" pitchFamily="34" charset="0"/>
                <a:cs typeface="Arial" pitchFamily="34" charset="0"/>
              </a:rPr>
              <a:t>by using one of the substances above.</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Ethyl formate</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Sodium butanoate</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Isopropyl alcohol</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Acetic acid</a:t>
            </a:r>
          </a:p>
        </p:txBody>
      </p:sp>
      <p:sp>
        <p:nvSpPr>
          <p:cNvPr id="6" name="TextBox 5"/>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Tree>
    <p:extLst>
      <p:ext uri="{BB962C8B-B14F-4D97-AF65-F5344CB8AC3E}">
        <p14:creationId xmlns:p14="http://schemas.microsoft.com/office/powerpoint/2010/main" val="194447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1231880"/>
            <a:ext cx="8534400" cy="2793842"/>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9</a:t>
            </a:r>
          </a:p>
          <a:p>
            <a:pPr marL="342900" indent="-342900">
              <a:lnSpc>
                <a:spcPct val="150000"/>
              </a:lnSpc>
              <a:buClr>
                <a:srgbClr val="FFC000"/>
              </a:buClr>
            </a:pPr>
            <a:r>
              <a:rPr lang="en-US" sz="2400" dirty="0">
                <a:solidFill>
                  <a:schemeClr val="bg1"/>
                </a:solidFill>
                <a:latin typeface="Arial" pitchFamily="34" charset="0"/>
                <a:cs typeface="Arial" pitchFamily="34" charset="0"/>
              </a:rPr>
              <a:t>C</a:t>
            </a:r>
            <a:r>
              <a:rPr lang="en-US" sz="2400" baseline="-25000" dirty="0">
                <a:solidFill>
                  <a:schemeClr val="bg1"/>
                </a:solidFill>
                <a:latin typeface="Arial" pitchFamily="34" charset="0"/>
                <a:cs typeface="Arial" pitchFamily="34" charset="0"/>
              </a:rPr>
              <a:t>3</a:t>
            </a: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6</a:t>
            </a:r>
            <a:r>
              <a:rPr lang="en-US" sz="2400" dirty="0">
                <a:solidFill>
                  <a:schemeClr val="bg1"/>
                </a:solidFill>
                <a:latin typeface="Arial" pitchFamily="34" charset="0"/>
                <a:cs typeface="Arial" pitchFamily="34" charset="0"/>
              </a:rPr>
              <a:t>O</a:t>
            </a:r>
            <a:r>
              <a:rPr lang="en-US" sz="2400" baseline="-25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 is given as an ester molecule.</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Write down a preparation reaction.</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Write down two chemical properties of the molecule.</a:t>
            </a:r>
          </a:p>
          <a:p>
            <a:pPr marL="457200" indent="-457200">
              <a:lnSpc>
                <a:spcPct val="150000"/>
              </a:lnSpc>
              <a:buClr>
                <a:srgbClr val="FFC000"/>
              </a:buClr>
              <a:buAutoNum type="alphaUcPeriod"/>
            </a:pPr>
            <a:r>
              <a:rPr lang="en-US" sz="2400" dirty="0">
                <a:solidFill>
                  <a:schemeClr val="bg1"/>
                </a:solidFill>
                <a:latin typeface="Arial" pitchFamily="34" charset="0"/>
                <a:cs typeface="Arial" pitchFamily="34" charset="0"/>
              </a:rPr>
              <a:t>Write down two isomers of the molecule.</a:t>
            </a:r>
          </a:p>
        </p:txBody>
      </p:sp>
      <p:sp>
        <p:nvSpPr>
          <p:cNvPr id="6" name="TextBox 5"/>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Tree>
    <p:extLst>
      <p:ext uri="{BB962C8B-B14F-4D97-AF65-F5344CB8AC3E}">
        <p14:creationId xmlns:p14="http://schemas.microsoft.com/office/powerpoint/2010/main" val="237514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1231880"/>
            <a:ext cx="8534400" cy="3901837"/>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10</a:t>
            </a:r>
          </a:p>
          <a:p>
            <a:pPr marL="342900" indent="-342900">
              <a:lnSpc>
                <a:spcPct val="150000"/>
              </a:lnSpc>
              <a:buClr>
                <a:srgbClr val="FFC000"/>
              </a:buClr>
            </a:pPr>
            <a:r>
              <a:rPr lang="en-US" sz="2400" dirty="0">
                <a:solidFill>
                  <a:schemeClr val="bg1"/>
                </a:solidFill>
                <a:latin typeface="Arial" pitchFamily="34" charset="0"/>
                <a:cs typeface="Arial" pitchFamily="34" charset="0"/>
              </a:rPr>
              <a:t>For the analysis, a 26.4 g sample of an organic substance</a:t>
            </a:r>
          </a:p>
          <a:p>
            <a:pPr marL="342900" indent="-342900">
              <a:lnSpc>
                <a:spcPct val="150000"/>
              </a:lnSpc>
              <a:buClr>
                <a:srgbClr val="FFC000"/>
              </a:buClr>
            </a:pPr>
            <a:r>
              <a:rPr lang="en-US" sz="2400" dirty="0">
                <a:solidFill>
                  <a:schemeClr val="bg1"/>
                </a:solidFill>
                <a:latin typeface="Arial" pitchFamily="34" charset="0"/>
                <a:cs typeface="Arial" pitchFamily="34" charset="0"/>
              </a:rPr>
              <a:t>when burnt, 21.6 g of water and a gas were obtained. </a:t>
            </a:r>
          </a:p>
          <a:p>
            <a:pPr marL="342900" indent="-342900">
              <a:lnSpc>
                <a:spcPct val="150000"/>
              </a:lnSpc>
              <a:buClr>
                <a:srgbClr val="FFC000"/>
              </a:buClr>
            </a:pPr>
            <a:r>
              <a:rPr lang="en-US" sz="2400" dirty="0">
                <a:solidFill>
                  <a:schemeClr val="bg1"/>
                </a:solidFill>
                <a:latin typeface="Arial" pitchFamily="34" charset="0"/>
                <a:cs typeface="Arial" pitchFamily="34" charset="0"/>
              </a:rPr>
              <a:t>The gas then was passed through lime water solution and </a:t>
            </a:r>
          </a:p>
          <a:p>
            <a:pPr marL="342900" indent="-342900">
              <a:lnSpc>
                <a:spcPct val="150000"/>
              </a:lnSpc>
              <a:buClr>
                <a:srgbClr val="FFC000"/>
              </a:buClr>
            </a:pPr>
            <a:r>
              <a:rPr lang="en-US" sz="2400" dirty="0">
                <a:solidFill>
                  <a:schemeClr val="bg1"/>
                </a:solidFill>
                <a:latin typeface="Arial" pitchFamily="34" charset="0"/>
                <a:cs typeface="Arial" pitchFamily="34" charset="0"/>
              </a:rPr>
              <a:t>120 g precipitate was obtained. If the relative density of this </a:t>
            </a:r>
          </a:p>
          <a:p>
            <a:pPr marL="342900" indent="-342900">
              <a:lnSpc>
                <a:spcPct val="150000"/>
              </a:lnSpc>
              <a:buClr>
                <a:srgbClr val="FFC000"/>
              </a:buClr>
            </a:pPr>
            <a:r>
              <a:rPr lang="en-US" sz="2400" dirty="0">
                <a:solidFill>
                  <a:schemeClr val="bg1"/>
                </a:solidFill>
                <a:latin typeface="Arial" pitchFamily="34" charset="0"/>
                <a:cs typeface="Arial" pitchFamily="34" charset="0"/>
              </a:rPr>
              <a:t>substance with respect to helium gas is 22, what would be</a:t>
            </a:r>
          </a:p>
          <a:p>
            <a:pPr marL="342900" indent="-342900">
              <a:lnSpc>
                <a:spcPct val="150000"/>
              </a:lnSpc>
              <a:buClr>
                <a:srgbClr val="FFC000"/>
              </a:buClr>
            </a:pPr>
            <a:r>
              <a:rPr lang="en-US" sz="2400" dirty="0">
                <a:solidFill>
                  <a:schemeClr val="bg1"/>
                </a:solidFill>
                <a:latin typeface="Arial" pitchFamily="34" charset="0"/>
                <a:cs typeface="Arial" pitchFamily="34" charset="0"/>
              </a:rPr>
              <a:t>the molecular formula of the substance? </a:t>
            </a:r>
          </a:p>
        </p:txBody>
      </p:sp>
      <p:sp>
        <p:nvSpPr>
          <p:cNvPr id="6" name="TextBox 5"/>
          <p:cNvSpPr txBox="1"/>
          <p:nvPr/>
        </p:nvSpPr>
        <p:spPr>
          <a:xfrm>
            <a:off x="3845859" y="228600"/>
            <a:ext cx="46123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5. Preparation of Esters</a:t>
            </a:r>
          </a:p>
        </p:txBody>
      </p:sp>
    </p:spTree>
    <p:extLst>
      <p:ext uri="{BB962C8B-B14F-4D97-AF65-F5344CB8AC3E}">
        <p14:creationId xmlns:p14="http://schemas.microsoft.com/office/powerpoint/2010/main" val="289157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6" name="TextBox 5"/>
          <p:cNvSpPr txBox="1"/>
          <p:nvPr/>
        </p:nvSpPr>
        <p:spPr>
          <a:xfrm>
            <a:off x="4760259" y="302736"/>
            <a:ext cx="14881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6. Fats</a:t>
            </a:r>
          </a:p>
        </p:txBody>
      </p:sp>
      <p:sp>
        <p:nvSpPr>
          <p:cNvPr id="8" name="Rectangle 23"/>
          <p:cNvSpPr>
            <a:spLocks noChangeArrowheads="1"/>
          </p:cNvSpPr>
          <p:nvPr/>
        </p:nvSpPr>
        <p:spPr bwMode="auto">
          <a:xfrm>
            <a:off x="152400" y="1066800"/>
            <a:ext cx="8686800" cy="1371600"/>
          </a:xfrm>
          <a:prstGeom prst="rect">
            <a:avLst/>
          </a:prstGeom>
          <a:noFill/>
          <a:ln w="25400" algn="ctr">
            <a:noFill/>
            <a:miter lim="800000"/>
            <a:headEnd/>
            <a:tailEnd/>
          </a:ln>
        </p:spPr>
        <p:txBody>
          <a:bodyPr/>
          <a:lstStyle/>
          <a:p>
            <a:pPr marL="342900" indent="-342900">
              <a:lnSpc>
                <a:spcPct val="150000"/>
              </a:lnSpc>
              <a:spcBef>
                <a:spcPct val="20000"/>
              </a:spcBef>
              <a:buClr>
                <a:srgbClr val="FFC000"/>
              </a:buClr>
              <a:buFontTx/>
              <a:buChar char="•"/>
            </a:pPr>
            <a:r>
              <a:rPr lang="en-US" sz="2400" dirty="0">
                <a:solidFill>
                  <a:srgbClr val="FFC000"/>
                </a:solidFill>
                <a:latin typeface="Arial" pitchFamily="34" charset="0"/>
                <a:cs typeface="Arial" pitchFamily="34" charset="0"/>
              </a:rPr>
              <a:t>Fats</a:t>
            </a:r>
            <a:r>
              <a:rPr lang="en-US" sz="2400" dirty="0">
                <a:solidFill>
                  <a:schemeClr val="bg1"/>
                </a:solidFill>
                <a:latin typeface="Arial" pitchFamily="34" charset="0"/>
                <a:cs typeface="Arial" pitchFamily="34" charset="0"/>
              </a:rPr>
              <a:t> are esters of fatty acids and </a:t>
            </a:r>
            <a:r>
              <a:rPr lang="en-US" sz="2400" dirty="0" err="1">
                <a:solidFill>
                  <a:schemeClr val="bg1"/>
                </a:solidFill>
                <a:latin typeface="Arial" pitchFamily="34" charset="0"/>
                <a:cs typeface="Arial" pitchFamily="34" charset="0"/>
              </a:rPr>
              <a:t>glycerine</a:t>
            </a:r>
            <a:r>
              <a:rPr lang="en-US" sz="2400" dirty="0">
                <a:solidFill>
                  <a:schemeClr val="bg1"/>
                </a:solidFill>
                <a:latin typeface="Arial" pitchFamily="34" charset="0"/>
                <a:cs typeface="Arial" pitchFamily="34" charset="0"/>
              </a:rPr>
              <a:t>.</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They are also known as </a:t>
            </a:r>
            <a:r>
              <a:rPr lang="en-US" sz="2400" dirty="0">
                <a:solidFill>
                  <a:srgbClr val="FFC000"/>
                </a:solidFill>
                <a:latin typeface="Arial" pitchFamily="34" charset="0"/>
                <a:cs typeface="Arial" pitchFamily="34" charset="0"/>
              </a:rPr>
              <a:t>triglycerides</a:t>
            </a:r>
            <a:r>
              <a:rPr lang="en-US" sz="2400" dirty="0">
                <a:solidFill>
                  <a:schemeClr val="bg1"/>
                </a:solidFill>
                <a:latin typeface="Arial" pitchFamily="34" charset="0"/>
                <a:cs typeface="Arial" pitchFamily="34" charset="0"/>
              </a:rPr>
              <a:t>.</a:t>
            </a:r>
          </a:p>
        </p:txBody>
      </p:sp>
      <p:graphicFrame>
        <p:nvGraphicFramePr>
          <p:cNvPr id="276484" name="Object 24"/>
          <p:cNvGraphicFramePr>
            <a:graphicFrameLocks noChangeAspect="1"/>
          </p:cNvGraphicFramePr>
          <p:nvPr/>
        </p:nvGraphicFramePr>
        <p:xfrm>
          <a:off x="457200" y="2286000"/>
          <a:ext cx="7004050" cy="2998938"/>
        </p:xfrm>
        <a:graphic>
          <a:graphicData uri="http://schemas.openxmlformats.org/presentationml/2006/ole">
            <mc:AlternateContent xmlns:mc="http://schemas.openxmlformats.org/markup-compatibility/2006">
              <mc:Choice xmlns:v="urn:schemas-microsoft-com:vml" Requires="v">
                <p:oleObj name="CS ChemDraw Drawing" r:id="rId2" imgW="2854800" imgH="1221840" progId="ChemDraw.Document.6.0">
                  <p:embed/>
                </p:oleObj>
              </mc:Choice>
              <mc:Fallback>
                <p:oleObj name="CS ChemDraw Drawing" r:id="rId2" imgW="2854800" imgH="1221840" progId="ChemDraw.Document.6.0">
                  <p:embed/>
                  <p:pic>
                    <p:nvPicPr>
                      <p:cNvPr id="0" name="Object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7004050" cy="2998938"/>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276486" name="Picture 6" descr="http://www.wocm.com/images/sungold_all.jpg"/>
          <p:cNvPicPr>
            <a:picLocks noChangeAspect="1" noChangeArrowheads="1"/>
          </p:cNvPicPr>
          <p:nvPr/>
        </p:nvPicPr>
        <p:blipFill>
          <a:blip r:embed="rId4"/>
          <a:srcRect/>
          <a:stretch>
            <a:fillRect/>
          </a:stretch>
        </p:blipFill>
        <p:spPr bwMode="auto">
          <a:xfrm>
            <a:off x="228600" y="5257800"/>
            <a:ext cx="2175638" cy="1431925"/>
          </a:xfrm>
          <a:prstGeom prst="rect">
            <a:avLst/>
          </a:prstGeom>
          <a:noFill/>
        </p:spPr>
      </p:pic>
      <p:pic>
        <p:nvPicPr>
          <p:cNvPr id="276488" name="Picture 8" descr="http://i2.cdn.turner.com/money/galleries/2008/fsb/0804/gallery.forbidden_foods.fsb/images/trans_fats2.ce.jpg"/>
          <p:cNvPicPr>
            <a:picLocks noChangeAspect="1" noChangeArrowheads="1"/>
          </p:cNvPicPr>
          <p:nvPr/>
        </p:nvPicPr>
        <p:blipFill>
          <a:blip r:embed="rId5"/>
          <a:srcRect/>
          <a:stretch>
            <a:fillRect/>
          </a:stretch>
        </p:blipFill>
        <p:spPr bwMode="auto">
          <a:xfrm>
            <a:off x="6858000" y="533399"/>
            <a:ext cx="1995443" cy="2668905"/>
          </a:xfrm>
          <a:prstGeom prst="rect">
            <a:avLst/>
          </a:prstGeom>
          <a:noFill/>
        </p:spPr>
      </p:pic>
      <p:pic>
        <p:nvPicPr>
          <p:cNvPr id="276490" name="Picture 10" descr="http://4spectrum.us/catalog/images/coconut_oil.jpg"/>
          <p:cNvPicPr>
            <a:picLocks noChangeAspect="1" noChangeArrowheads="1"/>
          </p:cNvPicPr>
          <p:nvPr/>
        </p:nvPicPr>
        <p:blipFill>
          <a:blip r:embed="rId6"/>
          <a:srcRect/>
          <a:stretch>
            <a:fillRect/>
          </a:stretch>
        </p:blipFill>
        <p:spPr bwMode="auto">
          <a:xfrm>
            <a:off x="2743200" y="5257800"/>
            <a:ext cx="1981200" cy="1431920"/>
          </a:xfrm>
          <a:prstGeom prst="rect">
            <a:avLst/>
          </a:prstGeom>
          <a:noFill/>
        </p:spPr>
      </p:pic>
      <p:pic>
        <p:nvPicPr>
          <p:cNvPr id="276492" name="Picture 12" descr="http://product-image.tradeindia.com/00076742/b/Korndrop-Brand-Refined-Corn-Oil.jpg"/>
          <p:cNvPicPr>
            <a:picLocks noChangeAspect="1" noChangeArrowheads="1"/>
          </p:cNvPicPr>
          <p:nvPr/>
        </p:nvPicPr>
        <p:blipFill>
          <a:blip r:embed="rId7"/>
          <a:srcRect/>
          <a:stretch>
            <a:fillRect/>
          </a:stretch>
        </p:blipFill>
        <p:spPr bwMode="auto">
          <a:xfrm>
            <a:off x="4953000" y="5257800"/>
            <a:ext cx="2070100" cy="1447800"/>
          </a:xfrm>
          <a:prstGeom prst="rect">
            <a:avLst/>
          </a:prstGeom>
          <a:noFill/>
        </p:spPr>
      </p:pic>
      <p:pic>
        <p:nvPicPr>
          <p:cNvPr id="276494" name="Picture 14" descr="http://vinniey.files.wordpress.com/2006/10/42-16246844.jpg"/>
          <p:cNvPicPr>
            <a:picLocks noChangeAspect="1" noChangeArrowheads="1"/>
          </p:cNvPicPr>
          <p:nvPr/>
        </p:nvPicPr>
        <p:blipFill>
          <a:blip r:embed="rId8"/>
          <a:srcRect/>
          <a:stretch>
            <a:fillRect/>
          </a:stretch>
        </p:blipFill>
        <p:spPr bwMode="auto">
          <a:xfrm>
            <a:off x="7315200" y="5270500"/>
            <a:ext cx="1612900" cy="140990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6" name="TextBox 5"/>
          <p:cNvSpPr txBox="1"/>
          <p:nvPr/>
        </p:nvSpPr>
        <p:spPr>
          <a:xfrm>
            <a:off x="4760259" y="302736"/>
            <a:ext cx="14881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6. Fats</a:t>
            </a:r>
          </a:p>
        </p:txBody>
      </p:sp>
      <p:sp>
        <p:nvSpPr>
          <p:cNvPr id="11" name="Rectangle 16"/>
          <p:cNvSpPr>
            <a:spLocks noChangeArrowheads="1"/>
          </p:cNvSpPr>
          <p:nvPr/>
        </p:nvSpPr>
        <p:spPr bwMode="auto">
          <a:xfrm>
            <a:off x="228600" y="1016000"/>
            <a:ext cx="8686800" cy="5842000"/>
          </a:xfrm>
          <a:prstGeom prst="rect">
            <a:avLst/>
          </a:prstGeom>
          <a:noFill/>
          <a:ln w="25400" algn="ctr">
            <a:noFill/>
            <a:miter lim="800000"/>
            <a:headEnd/>
            <a:tailEnd/>
          </a:ln>
        </p:spPr>
        <p:txBody>
          <a:bodyPr lIns="91440" rIns="91440"/>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Fats and oils, carbohydrates, and proteins are the three major kinds of foodstuff, but fats and oils provide the most calories per gram. </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They have many uses in industry for the manufacture of soaps, synthetic detergents, glycerol, drying oils, oilcloth, paints, and varnishes. </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Fats are solid esters of glycerol, and oils are liquid esters of glycerol (at room temperature). </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If the R groups are saturated the glycerol esters are mostly solids. In contrast, oils contain many double bonds.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6" name="TextBox 5"/>
          <p:cNvSpPr txBox="1"/>
          <p:nvPr/>
        </p:nvSpPr>
        <p:spPr>
          <a:xfrm>
            <a:off x="4760259" y="302736"/>
            <a:ext cx="1488141"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6. Fats</a:t>
            </a:r>
          </a:p>
        </p:txBody>
      </p:sp>
      <p:sp>
        <p:nvSpPr>
          <p:cNvPr id="7" name="Rectangle 6"/>
          <p:cNvSpPr/>
          <p:nvPr/>
        </p:nvSpPr>
        <p:spPr>
          <a:xfrm>
            <a:off x="457200" y="1143000"/>
            <a:ext cx="8382000" cy="5226046"/>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If the acid parts of fat are all the same it is called simple </a:t>
            </a:r>
            <a:r>
              <a:rPr lang="en-US" sz="2400" dirty="0" err="1">
                <a:solidFill>
                  <a:schemeClr val="bg1"/>
                </a:solidFill>
                <a:latin typeface="Arial" pitchFamily="34" charset="0"/>
                <a:cs typeface="Arial" pitchFamily="34" charset="0"/>
              </a:rPr>
              <a:t>glyceride</a:t>
            </a:r>
            <a:r>
              <a:rPr lang="en-US" sz="2400" dirty="0">
                <a:solidFill>
                  <a:schemeClr val="bg1"/>
                </a:solidFill>
                <a:latin typeface="Arial" pitchFamily="34" charset="0"/>
                <a:cs typeface="Arial" pitchFamily="34" charset="0"/>
              </a:rPr>
              <a:t>. If they are different it is known as complex.</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Pure fats contain around 95% triglycerides. The remaining are mono and </a:t>
            </a:r>
            <a:r>
              <a:rPr lang="en-US" sz="2400" dirty="0" err="1">
                <a:solidFill>
                  <a:schemeClr val="bg1"/>
                </a:solidFill>
                <a:latin typeface="Arial" pitchFamily="34" charset="0"/>
                <a:cs typeface="Arial" pitchFamily="34" charset="0"/>
              </a:rPr>
              <a:t>diglycerides</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glycerine</a:t>
            </a:r>
            <a:r>
              <a:rPr lang="en-US" sz="2400" dirty="0">
                <a:solidFill>
                  <a:schemeClr val="bg1"/>
                </a:solidFill>
                <a:latin typeface="Arial" pitchFamily="34" charset="0"/>
                <a:cs typeface="Arial" pitchFamily="34" charset="0"/>
              </a:rPr>
              <a:t>, some free fatty acids, vitamins and minerals to give color and taste.</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According to source there are animal fats extracted from suet and fish, and vegetable fats from olive, corn, cotton, sunflower, soybean, sesame, peanut, hazelnut, dates almonds, and coconuts.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3086100" y="315436"/>
            <a:ext cx="60198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7. Hydrogenation and Margarines</a:t>
            </a:r>
          </a:p>
        </p:txBody>
      </p:sp>
      <p:sp>
        <p:nvSpPr>
          <p:cNvPr id="9" name="Rectangle 8"/>
          <p:cNvSpPr/>
          <p:nvPr/>
        </p:nvSpPr>
        <p:spPr>
          <a:xfrm>
            <a:off x="228600" y="990600"/>
            <a:ext cx="8763000" cy="3416320"/>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Vegetable oils, which are highly unsaturated, can be converted into solid vegetable oils, called </a:t>
            </a:r>
            <a:r>
              <a:rPr lang="en-US" sz="2400" dirty="0">
                <a:solidFill>
                  <a:srgbClr val="FFC000"/>
                </a:solidFill>
                <a:latin typeface="Arial" pitchFamily="34" charset="0"/>
                <a:cs typeface="Arial" pitchFamily="34" charset="0"/>
              </a:rPr>
              <a:t>margarines</a:t>
            </a:r>
            <a:r>
              <a:rPr lang="en-US" sz="2400" dirty="0">
                <a:solidFill>
                  <a:schemeClr val="bg1"/>
                </a:solidFill>
                <a:latin typeface="Arial" pitchFamily="34" charset="0"/>
                <a:cs typeface="Arial" pitchFamily="34" charset="0"/>
              </a:rPr>
              <a:t>, by catalytically hydrogenating some or all the double bonds. This process is called </a:t>
            </a:r>
            <a:r>
              <a:rPr lang="en-US" sz="2400" dirty="0">
                <a:solidFill>
                  <a:srgbClr val="FFC000"/>
                </a:solidFill>
                <a:latin typeface="Arial" pitchFamily="34" charset="0"/>
                <a:cs typeface="Arial" pitchFamily="34" charset="0"/>
              </a:rPr>
              <a:t>hardening</a:t>
            </a:r>
            <a:r>
              <a:rPr lang="en-US" sz="2400" dirty="0">
                <a:solidFill>
                  <a:schemeClr val="bg1"/>
                </a:solidFill>
                <a:latin typeface="Arial" pitchFamily="34" charset="0"/>
                <a:cs typeface="Arial" pitchFamily="34" charset="0"/>
              </a:rPr>
              <a:t>. It is carried by passing hydrogen through them in the presence of Ni catalyst under pressure by heating.</a:t>
            </a:r>
          </a:p>
        </p:txBody>
      </p:sp>
      <p:graphicFrame>
        <p:nvGraphicFramePr>
          <p:cNvPr id="193542" name="Object 17"/>
          <p:cNvGraphicFramePr>
            <a:graphicFrameLocks noChangeAspect="1"/>
          </p:cNvGraphicFramePr>
          <p:nvPr/>
        </p:nvGraphicFramePr>
        <p:xfrm>
          <a:off x="989013" y="4187825"/>
          <a:ext cx="7518400" cy="2663825"/>
        </p:xfrm>
        <a:graphic>
          <a:graphicData uri="http://schemas.openxmlformats.org/presentationml/2006/ole">
            <mc:AlternateContent xmlns:mc="http://schemas.openxmlformats.org/markup-compatibility/2006">
              <mc:Choice xmlns:v="urn:schemas-microsoft-com:vml" Requires="v">
                <p:oleObj name="CS ChemDraw Drawing" r:id="rId2" imgW="3215160" imgH="1140120" progId="ChemDraw.Document.6.0">
                  <p:embed/>
                </p:oleObj>
              </mc:Choice>
              <mc:Fallback>
                <p:oleObj name="CS ChemDraw Drawing" r:id="rId2" imgW="3215160" imgH="1140120" progId="ChemDraw.Document.6.0">
                  <p:embed/>
                  <p:pic>
                    <p:nvPicPr>
                      <p:cNvPr id="0" name="Object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4187825"/>
                        <a:ext cx="7518400" cy="2663825"/>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4457700" y="315436"/>
            <a:ext cx="32385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8. Saponification</a:t>
            </a:r>
          </a:p>
        </p:txBody>
      </p:sp>
      <p:sp>
        <p:nvSpPr>
          <p:cNvPr id="4" name="Rectangle 3"/>
          <p:cNvSpPr/>
          <p:nvPr/>
        </p:nvSpPr>
        <p:spPr>
          <a:xfrm>
            <a:off x="381000" y="1143000"/>
            <a:ext cx="8610600" cy="4044184"/>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Hydrolysis of </a:t>
            </a:r>
            <a:r>
              <a:rPr lang="en-US" sz="2400" dirty="0" err="1">
                <a:solidFill>
                  <a:schemeClr val="bg1"/>
                </a:solidFill>
                <a:latin typeface="Arial" pitchFamily="34" charset="0"/>
                <a:cs typeface="Arial" pitchFamily="34" charset="0"/>
              </a:rPr>
              <a:t>glycerides</a:t>
            </a:r>
            <a:r>
              <a:rPr lang="en-US" sz="2400" dirty="0">
                <a:solidFill>
                  <a:schemeClr val="bg1"/>
                </a:solidFill>
                <a:latin typeface="Arial" pitchFamily="34" charset="0"/>
                <a:cs typeface="Arial" pitchFamily="34" charset="0"/>
              </a:rPr>
              <a:t> in basic medium leads glycerol and a mixture of salts of long chained carboxylic acids. This mixture is soap and the process is called </a:t>
            </a:r>
            <a:r>
              <a:rPr lang="en-US" sz="2400" dirty="0">
                <a:solidFill>
                  <a:srgbClr val="FFC000"/>
                </a:solidFill>
                <a:latin typeface="Arial" pitchFamily="34" charset="0"/>
                <a:cs typeface="Arial" pitchFamily="34" charset="0"/>
              </a:rPr>
              <a:t>saponification</a:t>
            </a:r>
            <a:r>
              <a:rPr lang="en-US" sz="2400" dirty="0">
                <a:solidFill>
                  <a:schemeClr val="bg1"/>
                </a:solidFill>
                <a:latin typeface="Arial" pitchFamily="34" charset="0"/>
                <a:cs typeface="Arial" pitchFamily="34" charset="0"/>
              </a:rPr>
              <a:t>.</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 most widely used ordinary soaps are sodium soaps. Potassium soaps form soaps which are softer and more soluble. Aluminum soaps are gels which can be used as thickeners for lubricating greases.</a:t>
            </a:r>
          </a:p>
        </p:txBody>
      </p:sp>
      <p:pic>
        <p:nvPicPr>
          <p:cNvPr id="283650" name="Picture 2" descr="http://www.uberreview.com/wp-content/uploads/450x256-gmail-soap.jpg"/>
          <p:cNvPicPr>
            <a:picLocks noChangeAspect="1" noChangeArrowheads="1"/>
          </p:cNvPicPr>
          <p:nvPr/>
        </p:nvPicPr>
        <p:blipFill>
          <a:blip r:embed="rId2"/>
          <a:srcRect/>
          <a:stretch>
            <a:fillRect/>
          </a:stretch>
        </p:blipFill>
        <p:spPr bwMode="auto">
          <a:xfrm>
            <a:off x="533400" y="5105400"/>
            <a:ext cx="2667000" cy="1517227"/>
          </a:xfrm>
          <a:prstGeom prst="rect">
            <a:avLst/>
          </a:prstGeom>
          <a:noFill/>
        </p:spPr>
      </p:pic>
      <p:pic>
        <p:nvPicPr>
          <p:cNvPr id="283654" name="Picture 6" descr="http://www.pristinefood.ca/Liquidsoap.jpg"/>
          <p:cNvPicPr>
            <a:picLocks noChangeAspect="1" noChangeArrowheads="1"/>
          </p:cNvPicPr>
          <p:nvPr/>
        </p:nvPicPr>
        <p:blipFill>
          <a:blip r:embed="rId3"/>
          <a:srcRect/>
          <a:stretch>
            <a:fillRect/>
          </a:stretch>
        </p:blipFill>
        <p:spPr bwMode="auto">
          <a:xfrm>
            <a:off x="6248400" y="4648200"/>
            <a:ext cx="2209800" cy="20574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useBgFill="1">
        <p:nvSpPr>
          <p:cNvPr id="8" name="TextBox 7"/>
          <p:cNvSpPr txBox="1"/>
          <p:nvPr/>
        </p:nvSpPr>
        <p:spPr>
          <a:xfrm>
            <a:off x="609600" y="2568476"/>
            <a:ext cx="3886200" cy="2308324"/>
          </a:xfrm>
          <a:prstGeom prst="rect">
            <a:avLst/>
          </a:prstGeom>
          <a:ln w="0" cap="rnd">
            <a:noFill/>
          </a:ln>
        </p:spPr>
        <p:txBody>
          <a:bodyPr wrap="square" rtlCol="0">
            <a:spAutoFit/>
          </a:bodyPr>
          <a:lstStyle/>
          <a:p>
            <a:pPr marL="342900" indent="-342900">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Look at the picture given aside and guess what you are going to learn in this chapter.</a:t>
            </a:r>
          </a:p>
        </p:txBody>
      </p:sp>
      <p:sp>
        <p:nvSpPr>
          <p:cNvPr id="9" name="TextBox 8"/>
          <p:cNvSpPr txBox="1"/>
          <p:nvPr/>
        </p:nvSpPr>
        <p:spPr>
          <a:xfrm>
            <a:off x="685800" y="1295400"/>
            <a:ext cx="3505200" cy="523220"/>
          </a:xfrm>
          <a:prstGeom prst="rect">
            <a:avLst/>
          </a:prstGeom>
          <a:noFill/>
        </p:spPr>
        <p:txBody>
          <a:bodyPr wrap="square" rtlCol="0">
            <a:spAutoFit/>
          </a:bodyPr>
          <a:lstStyle/>
          <a:p>
            <a:r>
              <a:rPr lang="en-US" sz="2800" b="1" dirty="0">
                <a:solidFill>
                  <a:srgbClr val="FFC000"/>
                </a:solidFill>
                <a:latin typeface="Arial" pitchFamily="34" charset="0"/>
                <a:cs typeface="Arial" pitchFamily="34" charset="0"/>
              </a:rPr>
              <a:t>Warm Up</a:t>
            </a:r>
          </a:p>
        </p:txBody>
      </p:sp>
      <p:sp>
        <p:nvSpPr>
          <p:cNvPr id="6" name="TextBox 5"/>
          <p:cNvSpPr txBox="1"/>
          <p:nvPr/>
        </p:nvSpPr>
        <p:spPr>
          <a:xfrm>
            <a:off x="5334000" y="436602"/>
            <a:ext cx="1600200" cy="553998"/>
          </a:xfrm>
          <a:prstGeom prst="rect">
            <a:avLst/>
          </a:prstGeom>
          <a:noFill/>
        </p:spPr>
        <p:txBody>
          <a:bodyPr wrap="square" rtlCol="0">
            <a:spAutoFit/>
          </a:bodyPr>
          <a:lstStyle/>
          <a:p>
            <a:r>
              <a:rPr lang="en-US" sz="3000" b="1" dirty="0">
                <a:solidFill>
                  <a:srgbClr val="FFC000"/>
                </a:solidFill>
                <a:latin typeface="Arial" pitchFamily="34" charset="0"/>
                <a:cs typeface="Arial" pitchFamily="34" charset="0"/>
              </a:rPr>
              <a:t>Esters</a:t>
            </a:r>
          </a:p>
        </p:txBody>
      </p:sp>
      <p:pic>
        <p:nvPicPr>
          <p:cNvPr id="83970" name="Picture 2" descr="http://www.apeda.com/apedawebsite/Apeda_Product/FRUITS%20AND%20VEGETABLES/images/OTHER_FRESH_FRUITS_New.jpg"/>
          <p:cNvPicPr>
            <a:picLocks noChangeAspect="1" noChangeArrowheads="1"/>
          </p:cNvPicPr>
          <p:nvPr/>
        </p:nvPicPr>
        <p:blipFill>
          <a:blip r:embed="rId2"/>
          <a:srcRect/>
          <a:stretch>
            <a:fillRect/>
          </a:stretch>
        </p:blipFill>
        <p:spPr bwMode="auto">
          <a:xfrm>
            <a:off x="4800600" y="1905000"/>
            <a:ext cx="4029559" cy="3810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3352800" y="315436"/>
            <a:ext cx="54864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9. Cleaning Process of Soaps</a:t>
            </a:r>
          </a:p>
        </p:txBody>
      </p:sp>
      <p:sp>
        <p:nvSpPr>
          <p:cNvPr id="4" name="Rectangle 3"/>
          <p:cNvSpPr/>
          <p:nvPr/>
        </p:nvSpPr>
        <p:spPr>
          <a:xfrm>
            <a:off x="381000" y="1143000"/>
            <a:ext cx="8610600" cy="3347840"/>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In the soap molecule, one end is highly polar or ionic, whereas the other end is highly non polar. The ionic end has a great tendency to dissolve in water. It is hydrophilic (water loving). The carbon chain tends to be very insoluble in water but soluble in fats and oils. It is hydrophobic (water hating). </a:t>
            </a:r>
          </a:p>
        </p:txBody>
      </p:sp>
      <p:graphicFrame>
        <p:nvGraphicFramePr>
          <p:cNvPr id="286722" name="Object 4"/>
          <p:cNvGraphicFramePr>
            <a:graphicFrameLocks noChangeAspect="1"/>
          </p:cNvGraphicFramePr>
          <p:nvPr/>
        </p:nvGraphicFramePr>
        <p:xfrm>
          <a:off x="1143000" y="4953000"/>
          <a:ext cx="6327775" cy="971388"/>
        </p:xfrm>
        <a:graphic>
          <a:graphicData uri="http://schemas.openxmlformats.org/presentationml/2006/ole">
            <mc:AlternateContent xmlns:mc="http://schemas.openxmlformats.org/markup-compatibility/2006">
              <mc:Choice xmlns:v="urn:schemas-microsoft-com:vml" Requires="v">
                <p:oleObj name="CS ChemDraw Drawing" r:id="rId2" imgW="2319120" imgH="357120" progId="ChemDraw.Document.6.0">
                  <p:embed/>
                </p:oleObj>
              </mc:Choice>
              <mc:Fallback>
                <p:oleObj name="CS ChemDraw Drawing" r:id="rId2" imgW="2319120" imgH="357120" progId="ChemDraw.Document.6.0">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953000"/>
                        <a:ext cx="6327775" cy="971388"/>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3352800" y="315436"/>
            <a:ext cx="54864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9. Cleaning Process of Soaps</a:t>
            </a:r>
          </a:p>
        </p:txBody>
      </p:sp>
      <p:pic>
        <p:nvPicPr>
          <p:cNvPr id="278530" name="Picture 2" descr="http://upload.wikimedia.org/wikipedia/commons/d/d6/Soapfunction1.jpg"/>
          <p:cNvPicPr>
            <a:picLocks noChangeAspect="1" noChangeArrowheads="1"/>
          </p:cNvPicPr>
          <p:nvPr/>
        </p:nvPicPr>
        <p:blipFill>
          <a:blip r:embed="rId2"/>
          <a:srcRect/>
          <a:stretch>
            <a:fillRect/>
          </a:stretch>
        </p:blipFill>
        <p:spPr bwMode="auto">
          <a:xfrm>
            <a:off x="381000" y="2971800"/>
            <a:ext cx="8415935" cy="3505200"/>
          </a:xfrm>
          <a:prstGeom prst="rect">
            <a:avLst/>
          </a:prstGeom>
          <a:noFill/>
        </p:spPr>
      </p:pic>
      <p:sp>
        <p:nvSpPr>
          <p:cNvPr id="7" name="Rectangle 6"/>
          <p:cNvSpPr/>
          <p:nvPr/>
        </p:nvSpPr>
        <p:spPr>
          <a:xfrm>
            <a:off x="533400" y="1143000"/>
            <a:ext cx="8153400" cy="1685846"/>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Soap micelles absorb grease molecules into their interiors so that the grease is suspended in the water and can be washed away.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3352800" y="315436"/>
            <a:ext cx="54864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9. Cleaning Process of Soaps</a:t>
            </a:r>
          </a:p>
        </p:txBody>
      </p:sp>
      <p:sp>
        <p:nvSpPr>
          <p:cNvPr id="7" name="Rectangle 6"/>
          <p:cNvSpPr/>
          <p:nvPr/>
        </p:nvSpPr>
        <p:spPr>
          <a:xfrm>
            <a:off x="381000" y="1143000"/>
            <a:ext cx="8610600" cy="4191917"/>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 </a:t>
            </a:r>
            <a:r>
              <a:rPr lang="en-US" sz="2400" dirty="0">
                <a:solidFill>
                  <a:srgbClr val="FFC000"/>
                </a:solidFill>
                <a:latin typeface="Arial" pitchFamily="34" charset="0"/>
                <a:cs typeface="Arial" pitchFamily="34" charset="0"/>
              </a:rPr>
              <a:t>Ca</a:t>
            </a:r>
            <a:r>
              <a:rPr lang="en-US" sz="2400" baseline="30000" dirty="0">
                <a:solidFill>
                  <a:srgbClr val="FFC000"/>
                </a:solidFill>
                <a:latin typeface="Arial" pitchFamily="34" charset="0"/>
                <a:cs typeface="Arial" pitchFamily="34" charset="0"/>
              </a:rPr>
              <a:t>+2</a:t>
            </a:r>
            <a:r>
              <a:rPr lang="en-US" sz="2400" dirty="0">
                <a:solidFill>
                  <a:schemeClr val="bg1"/>
                </a:solidFill>
                <a:latin typeface="Arial" pitchFamily="34" charset="0"/>
                <a:cs typeface="Arial" pitchFamily="34" charset="0"/>
              </a:rPr>
              <a:t> and </a:t>
            </a:r>
            <a:r>
              <a:rPr lang="en-US" sz="2400" dirty="0">
                <a:solidFill>
                  <a:srgbClr val="FFC000"/>
                </a:solidFill>
                <a:latin typeface="Arial" pitchFamily="34" charset="0"/>
                <a:cs typeface="Arial" pitchFamily="34" charset="0"/>
              </a:rPr>
              <a:t>Mg</a:t>
            </a:r>
            <a:r>
              <a:rPr lang="en-US" sz="2400" baseline="30000" dirty="0">
                <a:solidFill>
                  <a:srgbClr val="FFC000"/>
                </a:solidFill>
                <a:latin typeface="Arial" pitchFamily="34" charset="0"/>
                <a:cs typeface="Arial" pitchFamily="34" charset="0"/>
              </a:rPr>
              <a:t>+2</a:t>
            </a:r>
            <a:r>
              <a:rPr lang="en-US" sz="2400" dirty="0">
                <a:solidFill>
                  <a:schemeClr val="bg1"/>
                </a:solidFill>
                <a:latin typeface="Arial" pitchFamily="34" charset="0"/>
                <a:cs typeface="Arial" pitchFamily="34" charset="0"/>
              </a:rPr>
              <a:t> salts of fatty acids  are insoluble in water, they are called </a:t>
            </a:r>
            <a:r>
              <a:rPr lang="en-US" sz="2400" dirty="0">
                <a:solidFill>
                  <a:srgbClr val="FFC000"/>
                </a:solidFill>
                <a:latin typeface="Arial" pitchFamily="34" charset="0"/>
                <a:cs typeface="Arial" pitchFamily="34" charset="0"/>
              </a:rPr>
              <a:t>marble salts</a:t>
            </a:r>
            <a:r>
              <a:rPr lang="en-US" sz="2400" dirty="0">
                <a:solidFill>
                  <a:schemeClr val="bg1"/>
                </a:solidFill>
                <a:latin typeface="Arial" pitchFamily="34" charset="0"/>
                <a:cs typeface="Arial" pitchFamily="34" charset="0"/>
              </a:rPr>
              <a:t>.</a:t>
            </a:r>
          </a:p>
          <a:p>
            <a:pPr marL="342900" indent="-342900">
              <a:lnSpc>
                <a:spcPct val="150000"/>
              </a:lnSpc>
              <a:spcBef>
                <a:spcPct val="20000"/>
              </a:spcBef>
              <a:buFontTx/>
              <a:buChar char="•"/>
            </a:pPr>
            <a:r>
              <a:rPr lang="en-US" sz="2400" dirty="0">
                <a:solidFill>
                  <a:srgbClr val="FFC000"/>
                </a:solidFill>
                <a:latin typeface="Arial" pitchFamily="34" charset="0"/>
                <a:cs typeface="Arial" pitchFamily="34" charset="0"/>
              </a:rPr>
              <a:t>Magnesium </a:t>
            </a:r>
            <a:r>
              <a:rPr lang="en-US" sz="2400" dirty="0" err="1">
                <a:solidFill>
                  <a:srgbClr val="FFC000"/>
                </a:solidFill>
                <a:latin typeface="Arial" pitchFamily="34" charset="0"/>
                <a:cs typeface="Arial" pitchFamily="34" charset="0"/>
              </a:rPr>
              <a:t>oleate</a:t>
            </a:r>
            <a:r>
              <a:rPr lang="en-US" sz="2400" dirty="0">
                <a:solidFill>
                  <a:srgbClr val="FFC000"/>
                </a:solidFill>
                <a:latin typeface="Arial" pitchFamily="34" charset="0"/>
                <a:cs typeface="Arial" pitchFamily="34" charset="0"/>
              </a:rPr>
              <a:t> </a:t>
            </a:r>
            <a:r>
              <a:rPr lang="en-US" sz="2400" dirty="0">
                <a:solidFill>
                  <a:schemeClr val="bg1"/>
                </a:solidFill>
                <a:latin typeface="Arial" pitchFamily="34" charset="0"/>
                <a:cs typeface="Arial" pitchFamily="34" charset="0"/>
              </a:rPr>
              <a:t>is insoluble in water and soluble in organic solvents, hence it can be used for dry cleaning. </a:t>
            </a:r>
          </a:p>
          <a:p>
            <a:pPr marL="342900" indent="-342900">
              <a:lnSpc>
                <a:spcPct val="150000"/>
              </a:lnSpc>
              <a:spcBef>
                <a:spcPct val="20000"/>
              </a:spcBef>
              <a:buFontTx/>
              <a:buChar char="•"/>
            </a:pPr>
            <a:r>
              <a:rPr lang="en-US" sz="2400" dirty="0">
                <a:solidFill>
                  <a:srgbClr val="FFC000"/>
                </a:solidFill>
                <a:latin typeface="Arial" pitchFamily="34" charset="0"/>
                <a:cs typeface="Arial" pitchFamily="34" charset="0"/>
              </a:rPr>
              <a:t>Lead </a:t>
            </a:r>
            <a:r>
              <a:rPr lang="en-US" sz="2400" dirty="0" err="1">
                <a:solidFill>
                  <a:srgbClr val="FFC000"/>
                </a:solidFill>
                <a:latin typeface="Arial" pitchFamily="34" charset="0"/>
                <a:cs typeface="Arial" pitchFamily="34" charset="0"/>
              </a:rPr>
              <a:t>stearate</a:t>
            </a:r>
            <a:r>
              <a:rPr lang="en-US" sz="2400" dirty="0">
                <a:solidFill>
                  <a:srgbClr val="FFC000"/>
                </a:solidFill>
                <a:latin typeface="Arial" pitchFamily="34" charset="0"/>
                <a:cs typeface="Arial" pitchFamily="34" charset="0"/>
              </a:rPr>
              <a:t> </a:t>
            </a:r>
            <a:r>
              <a:rPr lang="en-US" sz="2400" dirty="0">
                <a:solidFill>
                  <a:schemeClr val="bg1"/>
                </a:solidFill>
                <a:latin typeface="Arial" pitchFamily="34" charset="0"/>
                <a:cs typeface="Arial" pitchFamily="34" charset="0"/>
              </a:rPr>
              <a:t>is used in the production of salve.</a:t>
            </a:r>
          </a:p>
          <a:p>
            <a:pPr marL="342900" indent="-342900">
              <a:lnSpc>
                <a:spcPct val="150000"/>
              </a:lnSpc>
              <a:spcBef>
                <a:spcPct val="20000"/>
              </a:spcBef>
              <a:buFontTx/>
              <a:buChar char="•"/>
            </a:pPr>
            <a:r>
              <a:rPr lang="en-US" sz="2400" dirty="0">
                <a:solidFill>
                  <a:srgbClr val="FFC000"/>
                </a:solidFill>
                <a:latin typeface="Arial" pitchFamily="34" charset="0"/>
                <a:cs typeface="Arial" pitchFamily="34" charset="0"/>
              </a:rPr>
              <a:t>Aluminum </a:t>
            </a:r>
            <a:r>
              <a:rPr lang="en-US" sz="2400" dirty="0" err="1">
                <a:solidFill>
                  <a:srgbClr val="FFC000"/>
                </a:solidFill>
                <a:latin typeface="Arial" pitchFamily="34" charset="0"/>
                <a:cs typeface="Arial" pitchFamily="34" charset="0"/>
              </a:rPr>
              <a:t>stearate</a:t>
            </a:r>
            <a:r>
              <a:rPr lang="en-US" sz="2400" dirty="0">
                <a:solidFill>
                  <a:srgbClr val="FFC000"/>
                </a:solidFill>
                <a:latin typeface="Arial" pitchFamily="34" charset="0"/>
                <a:cs typeface="Arial" pitchFamily="34" charset="0"/>
              </a:rPr>
              <a:t> </a:t>
            </a:r>
            <a:r>
              <a:rPr lang="en-US" sz="2400" dirty="0">
                <a:solidFill>
                  <a:schemeClr val="bg1"/>
                </a:solidFill>
                <a:latin typeface="Arial" pitchFamily="34" charset="0"/>
                <a:cs typeface="Arial" pitchFamily="34" charset="0"/>
              </a:rPr>
              <a:t>is used in the production of water resistant clothes.</a:t>
            </a:r>
          </a:p>
        </p:txBody>
      </p:sp>
      <p:pic>
        <p:nvPicPr>
          <p:cNvPr id="287748" name="Picture 4" descr="http://www.busytrade.com/common/image.php?file=1054634&amp;x=200&amp;y=200&amp;jpg="/>
          <p:cNvPicPr>
            <a:picLocks noChangeAspect="1" noChangeArrowheads="1"/>
          </p:cNvPicPr>
          <p:nvPr/>
        </p:nvPicPr>
        <p:blipFill>
          <a:blip r:embed="rId2"/>
          <a:srcRect/>
          <a:stretch>
            <a:fillRect/>
          </a:stretch>
        </p:blipFill>
        <p:spPr bwMode="auto">
          <a:xfrm>
            <a:off x="5943600" y="5181600"/>
            <a:ext cx="1447800" cy="1447800"/>
          </a:xfrm>
          <a:prstGeom prst="rect">
            <a:avLst/>
          </a:prstGeom>
          <a:noFill/>
        </p:spPr>
      </p:pic>
      <p:grpSp>
        <p:nvGrpSpPr>
          <p:cNvPr id="10" name="Group 9"/>
          <p:cNvGrpSpPr/>
          <p:nvPr/>
        </p:nvGrpSpPr>
        <p:grpSpPr>
          <a:xfrm>
            <a:off x="3352800" y="5181600"/>
            <a:ext cx="1371600" cy="1474839"/>
            <a:chOff x="3352800" y="5181600"/>
            <a:chExt cx="1371600" cy="1474839"/>
          </a:xfrm>
        </p:grpSpPr>
        <p:pic>
          <p:nvPicPr>
            <p:cNvPr id="287746" name="Picture 2" descr="http://www.tradevv.com/TradevvImage/productimages/Dibasic-Lead-Stearate-T2e7.jpg"/>
            <p:cNvPicPr>
              <a:picLocks noChangeAspect="1" noChangeArrowheads="1"/>
            </p:cNvPicPr>
            <p:nvPr/>
          </p:nvPicPr>
          <p:blipFill>
            <a:blip r:embed="rId3"/>
            <a:srcRect/>
            <a:stretch>
              <a:fillRect/>
            </a:stretch>
          </p:blipFill>
          <p:spPr bwMode="auto">
            <a:xfrm>
              <a:off x="3352800" y="5181600"/>
              <a:ext cx="1371600" cy="1474839"/>
            </a:xfrm>
            <a:prstGeom prst="rect">
              <a:avLst/>
            </a:prstGeom>
            <a:noFill/>
          </p:spPr>
        </p:pic>
        <p:sp>
          <p:nvSpPr>
            <p:cNvPr id="9" name="TextBox 8"/>
            <p:cNvSpPr txBox="1"/>
            <p:nvPr/>
          </p:nvSpPr>
          <p:spPr bwMode="auto">
            <a:xfrm>
              <a:off x="3352800" y="5334000"/>
              <a:ext cx="1371600" cy="723275"/>
            </a:xfrm>
            <a:prstGeom prst="rect">
              <a:avLst/>
            </a:prstGeom>
            <a:noFill/>
            <a:ln w="25400" algn="ctr">
              <a:noFill/>
              <a:miter lim="800000"/>
              <a:headEnd/>
              <a:tailEnd/>
            </a:ln>
          </p:spPr>
          <p:txBody>
            <a:bodyPr wrap="square" rtlCol="0">
              <a:spAutoFit/>
            </a:bodyPr>
            <a:lstStyle/>
            <a:p>
              <a:pPr>
                <a:spcBef>
                  <a:spcPts val="600"/>
                </a:spcBef>
              </a:pPr>
              <a:r>
                <a:rPr lang="en-US" dirty="0">
                  <a:solidFill>
                    <a:srgbClr val="002060"/>
                  </a:solidFill>
                  <a:latin typeface="Arial" pitchFamily="34" charset="0"/>
                  <a:cs typeface="Arial" pitchFamily="34" charset="0"/>
                </a:rPr>
                <a:t>    </a:t>
              </a:r>
              <a:r>
                <a:rPr lang="en-US" b="1" dirty="0">
                  <a:solidFill>
                    <a:srgbClr val="002060"/>
                  </a:solidFill>
                  <a:latin typeface="Arial" pitchFamily="34" charset="0"/>
                  <a:cs typeface="Arial" pitchFamily="34" charset="0"/>
                </a:rPr>
                <a:t>Lead </a:t>
              </a:r>
            </a:p>
            <a:p>
              <a:pPr>
                <a:spcBef>
                  <a:spcPts val="600"/>
                </a:spcBef>
              </a:pPr>
              <a:r>
                <a:rPr lang="en-US" b="1" dirty="0">
                  <a:solidFill>
                    <a:srgbClr val="002060"/>
                  </a:solidFill>
                  <a:latin typeface="Arial" pitchFamily="34" charset="0"/>
                  <a:cs typeface="Arial" pitchFamily="34" charset="0"/>
                </a:rPr>
                <a:t>  </a:t>
              </a:r>
              <a:r>
                <a:rPr lang="en-US" b="1" dirty="0" err="1">
                  <a:solidFill>
                    <a:srgbClr val="002060"/>
                  </a:solidFill>
                  <a:latin typeface="Arial" pitchFamily="34" charset="0"/>
                  <a:cs typeface="Arial" pitchFamily="34" charset="0"/>
                </a:rPr>
                <a:t>stearate</a:t>
              </a:r>
              <a:r>
                <a:rPr lang="en-US" b="1" dirty="0">
                  <a:solidFill>
                    <a:srgbClr val="002060"/>
                  </a:solidFill>
                  <a:latin typeface="Arial" pitchFamily="34" charset="0"/>
                  <a:cs typeface="Arial" pitchFamily="34" charset="0"/>
                </a:rPr>
                <a:t>.</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4267200" y="315436"/>
            <a:ext cx="2895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10. Detergents</a:t>
            </a:r>
          </a:p>
        </p:txBody>
      </p:sp>
      <p:sp>
        <p:nvSpPr>
          <p:cNvPr id="7" name="Rectangle 6"/>
          <p:cNvSpPr/>
          <p:nvPr/>
        </p:nvSpPr>
        <p:spPr>
          <a:xfrm>
            <a:off x="76200" y="1066800"/>
            <a:ext cx="8991600" cy="3637919"/>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Detergents are artificial soaps. </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 most common detergent is alkyl benzene </a:t>
            </a:r>
            <a:r>
              <a:rPr lang="en-US" sz="2400" dirty="0" err="1">
                <a:solidFill>
                  <a:schemeClr val="bg1"/>
                </a:solidFill>
                <a:latin typeface="Arial" pitchFamily="34" charset="0"/>
                <a:cs typeface="Arial" pitchFamily="34" charset="0"/>
              </a:rPr>
              <a:t>sulfanates</a:t>
            </a:r>
            <a:r>
              <a:rPr lang="en-US" sz="2400" dirty="0">
                <a:solidFill>
                  <a:schemeClr val="bg1"/>
                </a:solidFill>
                <a:latin typeface="Arial" pitchFamily="34" charset="0"/>
                <a:cs typeface="Arial" pitchFamily="34" charset="0"/>
              </a:rPr>
              <a:t> (</a:t>
            </a:r>
            <a:r>
              <a:rPr lang="en-US" sz="2400" dirty="0">
                <a:solidFill>
                  <a:srgbClr val="FFC000"/>
                </a:solidFill>
                <a:latin typeface="Arial" pitchFamily="34" charset="0"/>
                <a:cs typeface="Arial" pitchFamily="34" charset="0"/>
              </a:rPr>
              <a:t>ABS</a:t>
            </a:r>
            <a:r>
              <a:rPr lang="en-US" sz="2400" dirty="0">
                <a:solidFill>
                  <a:schemeClr val="bg1"/>
                </a:solidFill>
                <a:latin typeface="Arial" pitchFamily="34" charset="0"/>
                <a:cs typeface="Arial" pitchFamily="34" charset="0"/>
              </a:rPr>
              <a:t>) and alky sulfates (</a:t>
            </a:r>
            <a:r>
              <a:rPr lang="en-US" sz="2400" dirty="0">
                <a:solidFill>
                  <a:srgbClr val="FFC000"/>
                </a:solidFill>
                <a:latin typeface="Arial" pitchFamily="34" charset="0"/>
                <a:cs typeface="Arial" pitchFamily="34" charset="0"/>
              </a:rPr>
              <a:t>AS</a:t>
            </a:r>
            <a:r>
              <a:rPr lang="en-US" sz="2400" dirty="0">
                <a:solidFill>
                  <a:schemeClr val="bg1"/>
                </a:solidFill>
                <a:latin typeface="Arial" pitchFamily="34" charset="0"/>
                <a:cs typeface="Arial" pitchFamily="34" charset="0"/>
              </a:rPr>
              <a:t>).</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Synthetic detergents are more active cleaners than soaps. They do not precipitate with Ca</a:t>
            </a:r>
            <a:r>
              <a:rPr lang="en-US" sz="2400" baseline="30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 and Mg</a:t>
            </a:r>
            <a:r>
              <a:rPr lang="en-US" sz="2400" baseline="30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 ions in hard water.</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The do not have basic character like soaps.  </a:t>
            </a:r>
          </a:p>
        </p:txBody>
      </p:sp>
      <p:pic>
        <p:nvPicPr>
          <p:cNvPr id="288770" name="Picture 2" descr="http://www.storeshop.com/images/laundry-detergent-homesml.jpg"/>
          <p:cNvPicPr>
            <a:picLocks noChangeAspect="1" noChangeArrowheads="1"/>
          </p:cNvPicPr>
          <p:nvPr/>
        </p:nvPicPr>
        <p:blipFill>
          <a:blip r:embed="rId2"/>
          <a:srcRect/>
          <a:stretch>
            <a:fillRect/>
          </a:stretch>
        </p:blipFill>
        <p:spPr bwMode="auto">
          <a:xfrm>
            <a:off x="1204103" y="4648201"/>
            <a:ext cx="2834497" cy="2057399"/>
          </a:xfrm>
          <a:prstGeom prst="rect">
            <a:avLst/>
          </a:prstGeom>
          <a:noFill/>
        </p:spPr>
      </p:pic>
      <p:pic>
        <p:nvPicPr>
          <p:cNvPr id="288772" name="Picture 4" descr="http://www.ansamark.com/Tide%20Detergent%20001.jpg"/>
          <p:cNvPicPr>
            <a:picLocks noChangeAspect="1" noChangeArrowheads="1"/>
          </p:cNvPicPr>
          <p:nvPr/>
        </p:nvPicPr>
        <p:blipFill>
          <a:blip r:embed="rId3" cstate="print"/>
          <a:srcRect/>
          <a:stretch>
            <a:fillRect/>
          </a:stretch>
        </p:blipFill>
        <p:spPr bwMode="auto">
          <a:xfrm>
            <a:off x="5334000" y="4711350"/>
            <a:ext cx="2133600" cy="196287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8" name="TextBox 7"/>
          <p:cNvSpPr txBox="1"/>
          <p:nvPr/>
        </p:nvSpPr>
        <p:spPr>
          <a:xfrm>
            <a:off x="4267200" y="315436"/>
            <a:ext cx="2895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10. Detergents</a:t>
            </a:r>
          </a:p>
        </p:txBody>
      </p:sp>
      <p:graphicFrame>
        <p:nvGraphicFramePr>
          <p:cNvPr id="289794" name="Object 7"/>
          <p:cNvGraphicFramePr>
            <a:graphicFrameLocks noChangeAspect="1"/>
          </p:cNvGraphicFramePr>
          <p:nvPr>
            <p:extLst>
              <p:ext uri="{D42A27DB-BD31-4B8C-83A1-F6EECF244321}">
                <p14:modId xmlns:p14="http://schemas.microsoft.com/office/powerpoint/2010/main" val="1622613617"/>
              </p:ext>
            </p:extLst>
          </p:nvPr>
        </p:nvGraphicFramePr>
        <p:xfrm>
          <a:off x="228600" y="1402266"/>
          <a:ext cx="8815387" cy="2179134"/>
        </p:xfrm>
        <a:graphic>
          <a:graphicData uri="http://schemas.openxmlformats.org/presentationml/2006/ole">
            <mc:AlternateContent xmlns:mc="http://schemas.openxmlformats.org/markup-compatibility/2006">
              <mc:Choice xmlns:v="urn:schemas-microsoft-com:vml" Requires="v">
                <p:oleObj name="CS ChemDraw Drawing" r:id="rId2" imgW="3764880" imgH="929520" progId="ChemDraw.Document.6.0">
                  <p:embed/>
                </p:oleObj>
              </mc:Choice>
              <mc:Fallback>
                <p:oleObj name="CS ChemDraw Drawing" r:id="rId2" imgW="3764880" imgH="929520" progId="ChemDraw.Document.6.0">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02266"/>
                        <a:ext cx="8815387" cy="2179134"/>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289796" name="Picture 4" descr="http://d30034051.purehost.com/store/media/Sanitation/14LaundryDetergent_full.gif"/>
          <p:cNvPicPr>
            <a:picLocks noChangeAspect="1" noChangeArrowheads="1"/>
          </p:cNvPicPr>
          <p:nvPr/>
        </p:nvPicPr>
        <p:blipFill>
          <a:blip r:embed="rId4"/>
          <a:srcRect/>
          <a:stretch>
            <a:fillRect/>
          </a:stretch>
        </p:blipFill>
        <p:spPr bwMode="auto">
          <a:xfrm>
            <a:off x="457200" y="3505200"/>
            <a:ext cx="3619500" cy="3048000"/>
          </a:xfrm>
          <a:prstGeom prst="rect">
            <a:avLst/>
          </a:prstGeom>
          <a:noFill/>
        </p:spPr>
      </p:pic>
      <p:pic>
        <p:nvPicPr>
          <p:cNvPr id="289798" name="Picture 6" descr="http://upload.wikimedia.org/wikipedia/commons/a/a7/FairyBottles.jpg"/>
          <p:cNvPicPr>
            <a:picLocks noChangeAspect="1" noChangeArrowheads="1"/>
          </p:cNvPicPr>
          <p:nvPr/>
        </p:nvPicPr>
        <p:blipFill>
          <a:blip r:embed="rId5" cstate="print"/>
          <a:srcRect/>
          <a:stretch>
            <a:fillRect/>
          </a:stretch>
        </p:blipFill>
        <p:spPr bwMode="auto">
          <a:xfrm>
            <a:off x="4876800" y="3657600"/>
            <a:ext cx="3810000" cy="300149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p:nvPr/>
        </p:nvSpPr>
        <p:spPr>
          <a:xfrm>
            <a:off x="2362200" y="2667000"/>
            <a:ext cx="5113900" cy="707886"/>
          </a:xfrm>
          <a:prstGeom prst="rect">
            <a:avLst/>
          </a:prstGeom>
        </p:spPr>
        <p:txBody>
          <a:bodyPr wrap="none">
            <a:spAutoFit/>
          </a:bodyPr>
          <a:lstStyle/>
          <a:p>
            <a:r>
              <a:rPr lang="en-US" sz="4000" b="1" dirty="0">
                <a:solidFill>
                  <a:srgbClr val="FFC000"/>
                </a:solidFill>
                <a:latin typeface="Arial" pitchFamily="34" charset="0"/>
                <a:cs typeface="Arial" pitchFamily="34" charset="0"/>
              </a:rPr>
              <a:t>End of the chapter 4</a:t>
            </a: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7" name="TextBox 6"/>
          <p:cNvSpPr txBox="1"/>
          <p:nvPr/>
        </p:nvSpPr>
        <p:spPr>
          <a:xfrm>
            <a:off x="4572000" y="304800"/>
            <a:ext cx="22860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Introduction</a:t>
            </a:r>
          </a:p>
        </p:txBody>
      </p:sp>
      <p:sp>
        <p:nvSpPr>
          <p:cNvPr id="8" name="TextBox 7"/>
          <p:cNvSpPr txBox="1"/>
          <p:nvPr/>
        </p:nvSpPr>
        <p:spPr>
          <a:xfrm>
            <a:off x="457200" y="1314271"/>
            <a:ext cx="8229600" cy="1200329"/>
          </a:xfrm>
          <a:prstGeom prst="rect">
            <a:avLst/>
          </a:prstGeom>
          <a:noFill/>
          <a:ln w="0" cap="rnd">
            <a:noFill/>
          </a:ln>
        </p:spPr>
        <p:txBody>
          <a:bodyPr wrap="square" rtlCol="0">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 product of the reaction between a carboxylic acid and an alcohol is called an </a:t>
            </a:r>
            <a:r>
              <a:rPr lang="en-US" sz="2400" dirty="0">
                <a:solidFill>
                  <a:srgbClr val="FFC000"/>
                </a:solidFill>
                <a:latin typeface="Arial" pitchFamily="34" charset="0"/>
                <a:cs typeface="Arial" pitchFamily="34" charset="0"/>
              </a:rPr>
              <a:t>ester</a:t>
            </a:r>
            <a:r>
              <a:rPr lang="en-US" sz="2400" dirty="0">
                <a:solidFill>
                  <a:schemeClr val="bg1"/>
                </a:solidFill>
                <a:latin typeface="Arial" pitchFamily="34" charset="0"/>
                <a:cs typeface="Arial" pitchFamily="34" charset="0"/>
              </a:rPr>
              <a:t>.</a:t>
            </a:r>
          </a:p>
        </p:txBody>
      </p:sp>
      <p:graphicFrame>
        <p:nvGraphicFramePr>
          <p:cNvPr id="82945" name="Object 1"/>
          <p:cNvGraphicFramePr>
            <a:graphicFrameLocks noChangeAspect="1"/>
          </p:cNvGraphicFramePr>
          <p:nvPr/>
        </p:nvGraphicFramePr>
        <p:xfrm>
          <a:off x="552450" y="2749550"/>
          <a:ext cx="8134350" cy="1746250"/>
        </p:xfrm>
        <a:graphic>
          <a:graphicData uri="http://schemas.openxmlformats.org/presentationml/2006/ole">
            <mc:AlternateContent xmlns:mc="http://schemas.openxmlformats.org/markup-compatibility/2006">
              <mc:Choice xmlns:v="urn:schemas-microsoft-com:vml" Requires="v">
                <p:oleObj name="CS ChemDraw Drawing" r:id="rId2" imgW="3918240" imgH="843120" progId="ChemDraw.Document.6.0">
                  <p:embed/>
                </p:oleObj>
              </mc:Choice>
              <mc:Fallback>
                <p:oleObj name="CS ChemDraw Drawing" r:id="rId2" imgW="3918240" imgH="843120" progId="ChemDraw.Document.6.0">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2749550"/>
                        <a:ext cx="8134350"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533400" y="4964152"/>
            <a:ext cx="8229600" cy="1131848"/>
          </a:xfrm>
          <a:prstGeom prst="rect">
            <a:avLst/>
          </a:prstGeom>
          <a:noFill/>
          <a:ln w="0" cap="rnd">
            <a:noFill/>
          </a:ln>
        </p:spPr>
        <p:txBody>
          <a:bodyPr wrap="square" rtlCol="0">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Esterification reaction is very similar to neutralization reaction.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733800" y="304800"/>
            <a:ext cx="49530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 Esters</a:t>
            </a:r>
          </a:p>
        </p:txBody>
      </p:sp>
      <p:grpSp>
        <p:nvGrpSpPr>
          <p:cNvPr id="9" name="Group 8"/>
          <p:cNvGrpSpPr/>
          <p:nvPr/>
        </p:nvGrpSpPr>
        <p:grpSpPr>
          <a:xfrm>
            <a:off x="457200" y="1266885"/>
            <a:ext cx="8229600" cy="4524315"/>
            <a:chOff x="457200" y="1266885"/>
            <a:chExt cx="8229600" cy="4524315"/>
          </a:xfrm>
        </p:grpSpPr>
        <p:sp>
          <p:nvSpPr>
            <p:cNvPr id="11" name="TextBox 10"/>
            <p:cNvSpPr txBox="1"/>
            <p:nvPr/>
          </p:nvSpPr>
          <p:spPr>
            <a:xfrm>
              <a:off x="457200" y="1266885"/>
              <a:ext cx="8229600" cy="4524315"/>
            </a:xfrm>
            <a:prstGeom prst="rect">
              <a:avLst/>
            </a:prstGeom>
            <a:noFill/>
            <a:ln w="0" cap="rnd">
              <a:noFill/>
            </a:ln>
          </p:spPr>
          <p:txBody>
            <a:bodyPr wrap="square" rtlCol="0">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Esters are alkyl salts of carboxylic acids.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RCOOR is general formula of esters.</a:t>
              </a:r>
            </a:p>
            <a:p>
              <a:pPr>
                <a:lnSpc>
                  <a:spcPct val="150000"/>
                </a:lnSpc>
                <a:buClr>
                  <a:srgbClr val="FFC000"/>
                </a:buClr>
              </a:pPr>
              <a:r>
                <a:rPr lang="en-US" sz="2400" dirty="0">
                  <a:solidFill>
                    <a:schemeClr val="bg1"/>
                  </a:solidFill>
                  <a:latin typeface="Arial" pitchFamily="34" charset="0"/>
                  <a:cs typeface="Arial" pitchFamily="34" charset="0"/>
                </a:rPr>
                <a:t>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General representation is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Esters with low molecular weight are commonly used as fragrances found in essential oils.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 preparation of an ester is known generally as an </a:t>
              </a:r>
              <a:r>
                <a:rPr lang="en-US" sz="2400" dirty="0">
                  <a:solidFill>
                    <a:srgbClr val="FFC000"/>
                  </a:solidFill>
                  <a:latin typeface="Arial" pitchFamily="34" charset="0"/>
                  <a:cs typeface="Arial" pitchFamily="34" charset="0"/>
                </a:rPr>
                <a:t>esterification reaction</a:t>
              </a:r>
              <a:r>
                <a:rPr lang="en-US" sz="2400" dirty="0">
                  <a:solidFill>
                    <a:schemeClr val="bg1"/>
                  </a:solidFill>
                  <a:latin typeface="Arial" pitchFamily="34" charset="0"/>
                  <a:cs typeface="Arial" pitchFamily="34" charset="0"/>
                </a:rPr>
                <a:t>.</a:t>
              </a:r>
            </a:p>
          </p:txBody>
        </p:sp>
        <p:graphicFrame>
          <p:nvGraphicFramePr>
            <p:cNvPr id="81923" name="Object 3"/>
            <p:cNvGraphicFramePr>
              <a:graphicFrameLocks noChangeAspect="1"/>
            </p:cNvGraphicFramePr>
            <p:nvPr/>
          </p:nvGraphicFramePr>
          <p:xfrm>
            <a:off x="4267200" y="2627780"/>
            <a:ext cx="2057400" cy="877420"/>
          </p:xfrm>
          <a:graphic>
            <a:graphicData uri="http://schemas.openxmlformats.org/presentationml/2006/ole">
              <mc:AlternateContent xmlns:mc="http://schemas.openxmlformats.org/markup-compatibility/2006">
                <mc:Choice xmlns:v="urn:schemas-microsoft-com:vml" Requires="v">
                  <p:oleObj name="CS ChemDraw Drawing" r:id="rId2" imgW="918000" imgH="392040" progId="ChemDraw.Document.6.0">
                    <p:embed/>
                  </p:oleObj>
                </mc:Choice>
                <mc:Fallback>
                  <p:oleObj name="CS ChemDraw Drawing" r:id="rId2" imgW="918000" imgH="392040" progId="ChemDraw.Document.6.0">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627780"/>
                          <a:ext cx="2057400" cy="87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733800" y="304800"/>
            <a:ext cx="49530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 Esters</a:t>
            </a:r>
          </a:p>
        </p:txBody>
      </p:sp>
      <p:sp>
        <p:nvSpPr>
          <p:cNvPr id="6" name="Rectangle 13"/>
          <p:cNvSpPr>
            <a:spLocks noChangeArrowheads="1"/>
          </p:cNvSpPr>
          <p:nvPr/>
        </p:nvSpPr>
        <p:spPr bwMode="auto">
          <a:xfrm>
            <a:off x="457200" y="1676400"/>
            <a:ext cx="8382000" cy="1754326"/>
          </a:xfrm>
          <a:prstGeom prst="rect">
            <a:avLst/>
          </a:prstGeom>
          <a:noFill/>
          <a:ln w="25400">
            <a:noFill/>
            <a:miter lim="800000"/>
            <a:headEnd/>
            <a:tailEnd/>
          </a:ln>
          <a:effectLst/>
        </p:spPr>
        <p:txBody>
          <a:bodyPr wrap="square" anchor="ctr">
            <a:spAutoFit/>
          </a:bodyPr>
          <a:lstStyle/>
          <a:p>
            <a:pPr>
              <a:lnSpc>
                <a:spcPct val="150000"/>
              </a:lnSpc>
            </a:pPr>
            <a:r>
              <a:rPr lang="en-US" sz="2400" dirty="0">
                <a:solidFill>
                  <a:schemeClr val="bg1"/>
                </a:solidFill>
                <a:latin typeface="Arial" pitchFamily="34" charset="0"/>
                <a:cs typeface="Arial" pitchFamily="34" charset="0"/>
              </a:rPr>
              <a:t>What is the formula of an ester which has a molecular weight of 116 g? Assume that the alcohol and acid portions of the ester contain equal number of carbon atoms.</a:t>
            </a:r>
          </a:p>
        </p:txBody>
      </p:sp>
      <p:sp>
        <p:nvSpPr>
          <p:cNvPr id="7" name="TextBox 6"/>
          <p:cNvSpPr txBox="1"/>
          <p:nvPr/>
        </p:nvSpPr>
        <p:spPr>
          <a:xfrm>
            <a:off x="533400" y="1214735"/>
            <a:ext cx="1905000" cy="461665"/>
          </a:xfrm>
          <a:prstGeom prst="rect">
            <a:avLst/>
          </a:prstGeom>
          <a:noFill/>
          <a:ln w="0" cap="rnd">
            <a:noFill/>
          </a:ln>
        </p:spPr>
        <p:txBody>
          <a:bodyPr wrap="square" rtlCol="0">
            <a:spAutoFit/>
          </a:bodyPr>
          <a:lstStyle/>
          <a:p>
            <a:pPr marL="342900" indent="-342900">
              <a:buClr>
                <a:srgbClr val="FFC000"/>
              </a:buClr>
            </a:pPr>
            <a:r>
              <a:rPr lang="en-US" sz="2400" i="1" dirty="0">
                <a:solidFill>
                  <a:srgbClr val="FFC000"/>
                </a:solidFill>
                <a:latin typeface="Arial" pitchFamily="34" charset="0"/>
                <a:cs typeface="Arial" pitchFamily="34" charset="0"/>
              </a:rPr>
              <a:t>Example 1</a:t>
            </a:r>
          </a:p>
        </p:txBody>
      </p:sp>
      <p:sp>
        <p:nvSpPr>
          <p:cNvPr id="8" name="TextBox 7"/>
          <p:cNvSpPr txBox="1"/>
          <p:nvPr/>
        </p:nvSpPr>
        <p:spPr>
          <a:xfrm>
            <a:off x="533400" y="3505200"/>
            <a:ext cx="1905000" cy="461665"/>
          </a:xfrm>
          <a:prstGeom prst="rect">
            <a:avLst/>
          </a:prstGeom>
          <a:noFill/>
          <a:ln w="0" cap="rnd">
            <a:noFill/>
          </a:ln>
        </p:spPr>
        <p:txBody>
          <a:bodyPr wrap="square" rtlCol="0">
            <a:spAutoFit/>
          </a:bodyPr>
          <a:lstStyle/>
          <a:p>
            <a:pPr marL="342900" indent="-342900">
              <a:buClr>
                <a:srgbClr val="FFC000"/>
              </a:buClr>
            </a:pPr>
            <a:r>
              <a:rPr lang="en-US" sz="2400" i="1" dirty="0">
                <a:solidFill>
                  <a:srgbClr val="FFC000"/>
                </a:solidFill>
                <a:latin typeface="Arial" pitchFamily="34" charset="0"/>
                <a:cs typeface="Arial" pitchFamily="34" charset="0"/>
              </a:rPr>
              <a:t>Solution</a:t>
            </a:r>
          </a:p>
        </p:txBody>
      </p:sp>
      <p:sp>
        <p:nvSpPr>
          <p:cNvPr id="9" name="Rectangle 13"/>
          <p:cNvSpPr>
            <a:spLocks noChangeArrowheads="1"/>
          </p:cNvSpPr>
          <p:nvPr/>
        </p:nvSpPr>
        <p:spPr bwMode="auto">
          <a:xfrm>
            <a:off x="457200" y="3886200"/>
            <a:ext cx="8382000" cy="1200329"/>
          </a:xfrm>
          <a:prstGeom prst="rect">
            <a:avLst/>
          </a:prstGeom>
          <a:noFill/>
          <a:ln w="25400">
            <a:noFill/>
            <a:miter lim="800000"/>
            <a:headEnd/>
            <a:tailEnd/>
          </a:ln>
          <a:effectLst/>
        </p:spPr>
        <p:txBody>
          <a:bodyPr wrap="square" anchor="ctr">
            <a:spAutoFit/>
          </a:bodyPr>
          <a:lstStyle/>
          <a:p>
            <a:pPr>
              <a:lnSpc>
                <a:spcPct val="150000"/>
              </a:lnSpc>
            </a:pPr>
            <a:r>
              <a:rPr lang="en-US" sz="2400" dirty="0">
                <a:solidFill>
                  <a:schemeClr val="bg1"/>
                </a:solidFill>
                <a:latin typeface="Arial" pitchFamily="34" charset="0"/>
                <a:cs typeface="Arial" pitchFamily="34" charset="0"/>
              </a:rPr>
              <a:t>General formula of esters if the components of acid and alcohol contain equal number of carbon atom, is C</a:t>
            </a:r>
            <a:r>
              <a:rPr lang="en-US" sz="2400" baseline="-25000" dirty="0">
                <a:solidFill>
                  <a:schemeClr val="bg1"/>
                </a:solidFill>
                <a:latin typeface="Arial" pitchFamily="34" charset="0"/>
                <a:cs typeface="Arial" pitchFamily="34" charset="0"/>
              </a:rPr>
              <a:t>n</a:t>
            </a: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2n</a:t>
            </a:r>
            <a:r>
              <a:rPr lang="en-US" sz="2400" dirty="0">
                <a:solidFill>
                  <a:schemeClr val="bg1"/>
                </a:solidFill>
                <a:latin typeface="Arial" pitchFamily="34" charset="0"/>
                <a:cs typeface="Arial" pitchFamily="34" charset="0"/>
              </a:rPr>
              <a:t>O</a:t>
            </a:r>
            <a:r>
              <a:rPr lang="en-US" sz="2400" baseline="-25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a:t>
            </a:r>
            <a:endParaRPr lang="en-US" sz="2400" baseline="-25000" dirty="0">
              <a:solidFill>
                <a:schemeClr val="bg1"/>
              </a:solidFill>
              <a:latin typeface="Arial" pitchFamily="34" charset="0"/>
              <a:cs typeface="Arial" pitchFamily="34" charset="0"/>
            </a:endParaRPr>
          </a:p>
        </p:txBody>
      </p:sp>
      <p:graphicFrame>
        <p:nvGraphicFramePr>
          <p:cNvPr id="10" name="Object 9"/>
          <p:cNvGraphicFramePr>
            <a:graphicFrameLocks noChangeAspect="1"/>
          </p:cNvGraphicFramePr>
          <p:nvPr/>
        </p:nvGraphicFramePr>
        <p:xfrm>
          <a:off x="533400" y="5181600"/>
          <a:ext cx="3352800" cy="1534615"/>
        </p:xfrm>
        <a:graphic>
          <a:graphicData uri="http://schemas.openxmlformats.org/presentationml/2006/ole">
            <mc:AlternateContent xmlns:mc="http://schemas.openxmlformats.org/markup-compatibility/2006">
              <mc:Choice xmlns:v="urn:schemas-microsoft-com:vml" Requires="v">
                <p:oleObj name="Equation" r:id="rId2" imgW="1498320" imgH="685800" progId="Equation.DSMT4">
                  <p:embed/>
                </p:oleObj>
              </mc:Choice>
              <mc:Fallback>
                <p:oleObj name="Equation" r:id="rId2" imgW="1498320" imgH="685800" progId="Equation.DSMT4">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181600"/>
                        <a:ext cx="3352800" cy="1534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5348" name="Object 4"/>
          <p:cNvGraphicFramePr>
            <a:graphicFrameLocks noChangeAspect="1"/>
          </p:cNvGraphicFramePr>
          <p:nvPr/>
        </p:nvGraphicFramePr>
        <p:xfrm>
          <a:off x="4572000" y="5232400"/>
          <a:ext cx="4208642" cy="1549400"/>
        </p:xfrm>
        <a:graphic>
          <a:graphicData uri="http://schemas.openxmlformats.org/presentationml/2006/ole">
            <mc:AlternateContent xmlns:mc="http://schemas.openxmlformats.org/markup-compatibility/2006">
              <mc:Choice xmlns:v="urn:schemas-microsoft-com:vml" Requires="v">
                <p:oleObj name="CS ChemDraw Drawing" r:id="rId4" imgW="2082600" imgH="769680" progId="ChemDraw.Document.6.0">
                  <p:embed/>
                </p:oleObj>
              </mc:Choice>
              <mc:Fallback>
                <p:oleObj name="CS ChemDraw Drawing" r:id="rId4" imgW="2082600" imgH="769680" progId="ChemDraw.Document.6.0">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232400"/>
                        <a:ext cx="4208642"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85348"/>
                                        </p:tgtEl>
                                        <p:attrNameLst>
                                          <p:attrName>style.visibility</p:attrName>
                                        </p:attrNameLst>
                                      </p:cBhvr>
                                      <p:to>
                                        <p:strVal val="visible"/>
                                      </p:to>
                                    </p:set>
                                    <p:animEffect transition="in" filter="blinds(horizontal)">
                                      <p:cBhvr>
                                        <p:cTn id="20"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2" name="TextBox 11"/>
          <p:cNvSpPr txBox="1"/>
          <p:nvPr/>
        </p:nvSpPr>
        <p:spPr>
          <a:xfrm>
            <a:off x="3733800" y="304800"/>
            <a:ext cx="49530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2. Nomenclature of Esters</a:t>
            </a:r>
          </a:p>
        </p:txBody>
      </p:sp>
      <p:sp>
        <p:nvSpPr>
          <p:cNvPr id="11" name="TextBox 10"/>
          <p:cNvSpPr txBox="1"/>
          <p:nvPr/>
        </p:nvSpPr>
        <p:spPr>
          <a:xfrm>
            <a:off x="457200" y="1266885"/>
            <a:ext cx="8229600" cy="1754326"/>
          </a:xfrm>
          <a:prstGeom prst="rect">
            <a:avLst/>
          </a:prstGeom>
          <a:noFill/>
          <a:ln w="0" cap="rnd">
            <a:noFill/>
          </a:ln>
        </p:spPr>
        <p:txBody>
          <a:bodyPr wrap="square" rtlCol="0">
            <a:spAutoFit/>
          </a:bodyPr>
          <a:lstStyle/>
          <a:p>
            <a:pPr>
              <a:lnSpc>
                <a:spcPct val="150000"/>
              </a:lnSpc>
              <a:buClr>
                <a:srgbClr val="FFC000"/>
              </a:buClr>
              <a:buFontTx/>
              <a:buChar char="•"/>
              <a:tabLst>
                <a:tab pos="0" algn="l"/>
                <a:tab pos="114300" algn="l"/>
              </a:tabLst>
            </a:pPr>
            <a:r>
              <a:rPr lang="en-US" sz="2400" dirty="0">
                <a:solidFill>
                  <a:schemeClr val="bg1"/>
                </a:solidFill>
                <a:latin typeface="Arial" pitchFamily="34" charset="0"/>
                <a:cs typeface="Arial" pitchFamily="34" charset="0"/>
              </a:rPr>
              <a:t> Alcohol group is named first, followed by the name of corresponding acid.</a:t>
            </a:r>
          </a:p>
          <a:p>
            <a:pPr>
              <a:lnSpc>
                <a:spcPct val="150000"/>
              </a:lnSpc>
              <a:buClr>
                <a:srgbClr val="FFC000"/>
              </a:buClr>
              <a:buFontTx/>
              <a:buChar char="•"/>
              <a:tabLst>
                <a:tab pos="0" algn="l"/>
                <a:tab pos="114300" algn="l"/>
              </a:tabLst>
            </a:pPr>
            <a:r>
              <a:rPr lang="en-US" sz="2400" dirty="0">
                <a:solidFill>
                  <a:schemeClr val="bg1"/>
                </a:solidFill>
                <a:latin typeface="Arial" pitchFamily="34" charset="0"/>
                <a:cs typeface="Arial" pitchFamily="34" charset="0"/>
              </a:rPr>
              <a:t> The </a:t>
            </a:r>
            <a:r>
              <a:rPr lang="en-US" sz="2400" dirty="0">
                <a:solidFill>
                  <a:srgbClr val="FFC000"/>
                </a:solidFill>
                <a:latin typeface="Arial" pitchFamily="34" charset="0"/>
                <a:cs typeface="Arial" pitchFamily="34" charset="0"/>
              </a:rPr>
              <a:t>“–</a:t>
            </a:r>
            <a:r>
              <a:rPr lang="en-US" sz="2400" dirty="0" err="1">
                <a:solidFill>
                  <a:srgbClr val="FFC000"/>
                </a:solidFill>
                <a:latin typeface="Arial" pitchFamily="34" charset="0"/>
                <a:cs typeface="Arial" pitchFamily="34" charset="0"/>
              </a:rPr>
              <a:t>ic</a:t>
            </a:r>
            <a:r>
              <a:rPr lang="en-US" sz="2400" dirty="0">
                <a:solidFill>
                  <a:srgbClr val="FFC000"/>
                </a:solidFill>
                <a:latin typeface="Arial" pitchFamily="34" charset="0"/>
                <a:cs typeface="Arial" pitchFamily="34" charset="0"/>
              </a:rPr>
              <a:t> acid</a:t>
            </a:r>
            <a:r>
              <a:rPr lang="en-US" sz="2400" dirty="0">
                <a:solidFill>
                  <a:schemeClr val="bg1"/>
                </a:solidFill>
                <a:latin typeface="Arial" pitchFamily="34" charset="0"/>
                <a:cs typeface="Arial" pitchFamily="34" charset="0"/>
              </a:rPr>
              <a:t>” ending is changed to “</a:t>
            </a:r>
            <a:r>
              <a:rPr lang="en-US" sz="2400" dirty="0">
                <a:solidFill>
                  <a:srgbClr val="FFC000"/>
                </a:solidFill>
                <a:latin typeface="Arial" pitchFamily="34" charset="0"/>
                <a:cs typeface="Arial" pitchFamily="34" charset="0"/>
              </a:rPr>
              <a:t>–</a:t>
            </a:r>
            <a:r>
              <a:rPr lang="en-US" sz="2400" dirty="0" err="1">
                <a:solidFill>
                  <a:srgbClr val="FFC000"/>
                </a:solidFill>
                <a:latin typeface="Arial" pitchFamily="34" charset="0"/>
                <a:cs typeface="Arial" pitchFamily="34" charset="0"/>
              </a:rPr>
              <a:t>oate</a:t>
            </a:r>
            <a:r>
              <a:rPr lang="en-US" sz="2400" dirty="0">
                <a:solidFill>
                  <a:schemeClr val="bg1"/>
                </a:solidFill>
                <a:latin typeface="Arial" pitchFamily="34" charset="0"/>
                <a:cs typeface="Arial" pitchFamily="34" charset="0"/>
              </a:rPr>
              <a:t>”.</a:t>
            </a:r>
          </a:p>
        </p:txBody>
      </p:sp>
      <p:graphicFrame>
        <p:nvGraphicFramePr>
          <p:cNvPr id="251907" name="Object 10"/>
          <p:cNvGraphicFramePr>
            <a:graphicFrameLocks noChangeAspect="1"/>
          </p:cNvGraphicFramePr>
          <p:nvPr/>
        </p:nvGraphicFramePr>
        <p:xfrm>
          <a:off x="304800" y="3124200"/>
          <a:ext cx="3363913" cy="1866900"/>
        </p:xfrm>
        <a:graphic>
          <a:graphicData uri="http://schemas.openxmlformats.org/presentationml/2006/ole">
            <mc:AlternateContent xmlns:mc="http://schemas.openxmlformats.org/markup-compatibility/2006">
              <mc:Choice xmlns:v="urn:schemas-microsoft-com:vml" Requires="v">
                <p:oleObj name="CS ChemDraw Drawing" r:id="rId2" imgW="1124640" imgH="624600" progId="ChemDraw.Document.6.0">
                  <p:embed/>
                </p:oleObj>
              </mc:Choice>
              <mc:Fallback>
                <p:oleObj name="CS ChemDraw Drawing" r:id="rId2" imgW="1124640" imgH="624600" progId="ChemDraw.Document.6.0">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3363913" cy="1866900"/>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51908" name="Object 12"/>
          <p:cNvGraphicFramePr>
            <a:graphicFrameLocks noChangeAspect="1"/>
          </p:cNvGraphicFramePr>
          <p:nvPr/>
        </p:nvGraphicFramePr>
        <p:xfrm>
          <a:off x="5486400" y="5111750"/>
          <a:ext cx="2620237" cy="1289050"/>
        </p:xfrm>
        <a:graphic>
          <a:graphicData uri="http://schemas.openxmlformats.org/presentationml/2006/ole">
            <mc:AlternateContent xmlns:mc="http://schemas.openxmlformats.org/markup-compatibility/2006">
              <mc:Choice xmlns:v="urn:schemas-microsoft-com:vml" Requires="v">
                <p:oleObj name="CS ChemDraw Drawing" r:id="rId4" imgW="1149840" imgH="570600" progId="ChemDraw.Document.6.0">
                  <p:embed/>
                </p:oleObj>
              </mc:Choice>
              <mc:Fallback>
                <p:oleObj name="CS ChemDraw Drawing" r:id="rId4" imgW="1149840" imgH="570600" progId="ChemDraw.Document.6.0">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111750"/>
                        <a:ext cx="2620237" cy="1289050"/>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51909" name="Object 14"/>
          <p:cNvGraphicFramePr>
            <a:graphicFrameLocks noChangeAspect="1"/>
          </p:cNvGraphicFramePr>
          <p:nvPr/>
        </p:nvGraphicFramePr>
        <p:xfrm>
          <a:off x="4343400" y="3300413"/>
          <a:ext cx="4557743" cy="1347787"/>
        </p:xfrm>
        <a:graphic>
          <a:graphicData uri="http://schemas.openxmlformats.org/presentationml/2006/ole">
            <mc:AlternateContent xmlns:mc="http://schemas.openxmlformats.org/markup-compatibility/2006">
              <mc:Choice xmlns:v="urn:schemas-microsoft-com:vml" Requires="v">
                <p:oleObj name="CS ChemDraw Drawing" r:id="rId6" imgW="1966320" imgH="579960" progId="ChemDraw.Document.6.0">
                  <p:embed/>
                </p:oleObj>
              </mc:Choice>
              <mc:Fallback>
                <p:oleObj name="CS ChemDraw Drawing" r:id="rId6" imgW="1966320" imgH="579960" progId="ChemDraw.Document.6.0">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300413"/>
                        <a:ext cx="4557743" cy="1347787"/>
                      </a:xfrm>
                      <a:prstGeom prst="rect">
                        <a:avLst/>
                      </a:prstGeom>
                      <a:noFill/>
                      <a:ln>
                        <a:noFill/>
                      </a:ln>
                      <a:extLst>
                        <a:ext uri="{909E8E84-426E-40DD-AFC4-6F175D3DCCD1}">
                          <a14:hiddenFill xmlns:a14="http://schemas.microsoft.com/office/drawing/2010/main">
                            <a:solidFill>
                              <a:srgbClr val="F698A5">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graphicFrame>
        <p:nvGraphicFramePr>
          <p:cNvPr id="251910" name="Object 6"/>
          <p:cNvGraphicFramePr>
            <a:graphicFrameLocks noChangeAspect="1"/>
          </p:cNvGraphicFramePr>
          <p:nvPr/>
        </p:nvGraphicFramePr>
        <p:xfrm>
          <a:off x="379412" y="5074874"/>
          <a:ext cx="4008054" cy="1554526"/>
        </p:xfrm>
        <a:graphic>
          <a:graphicData uri="http://schemas.openxmlformats.org/presentationml/2006/ole">
            <mc:AlternateContent xmlns:mc="http://schemas.openxmlformats.org/markup-compatibility/2006">
              <mc:Choice xmlns:v="urn:schemas-microsoft-com:vml" Requires="v">
                <p:oleObj name="CS ChemDraw Drawing" r:id="rId8" imgW="1873080" imgH="726480" progId="ChemDraw.Document.6.0">
                  <p:embed/>
                </p:oleObj>
              </mc:Choice>
              <mc:Fallback>
                <p:oleObj name="CS ChemDraw Drawing" r:id="rId8" imgW="1873080" imgH="726480" progId="ChemDraw.Document.6.0">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412" y="5074874"/>
                        <a:ext cx="4008054" cy="155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925552"/>
            <a:ext cx="8305800" cy="1200329"/>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2</a:t>
            </a:r>
          </a:p>
          <a:p>
            <a:pPr marL="342900" indent="-342900">
              <a:lnSpc>
                <a:spcPct val="150000"/>
              </a:lnSpc>
              <a:buClr>
                <a:srgbClr val="FFC000"/>
              </a:buClr>
            </a:pPr>
            <a:r>
              <a:rPr lang="en-US" sz="2400" dirty="0">
                <a:solidFill>
                  <a:schemeClr val="bg1"/>
                </a:solidFill>
                <a:latin typeface="Arial" pitchFamily="34" charset="0"/>
                <a:cs typeface="Arial" pitchFamily="34" charset="0"/>
              </a:rPr>
              <a:t>Name the following compounds</a:t>
            </a:r>
          </a:p>
        </p:txBody>
      </p:sp>
      <p:graphicFrame>
        <p:nvGraphicFramePr>
          <p:cNvPr id="188422" name="Object 6"/>
          <p:cNvGraphicFramePr>
            <a:graphicFrameLocks noChangeAspect="1"/>
          </p:cNvGraphicFramePr>
          <p:nvPr/>
        </p:nvGraphicFramePr>
        <p:xfrm>
          <a:off x="4224338" y="1905000"/>
          <a:ext cx="4614862" cy="1892300"/>
        </p:xfrm>
        <a:graphic>
          <a:graphicData uri="http://schemas.openxmlformats.org/presentationml/2006/ole">
            <mc:AlternateContent xmlns:mc="http://schemas.openxmlformats.org/markup-compatibility/2006">
              <mc:Choice xmlns:v="urn:schemas-microsoft-com:vml" Requires="v">
                <p:oleObj name="CS ChemDraw Drawing" r:id="rId2" imgW="2175120" imgH="892080" progId="ChemDraw.Document.6.0">
                  <p:embed/>
                </p:oleObj>
              </mc:Choice>
              <mc:Fallback>
                <p:oleObj name="CS ChemDraw Drawing" r:id="rId2" imgW="2175120" imgH="892080" progId="ChemDraw.Document.6.0">
                  <p:embed/>
                  <p:pic>
                    <p:nvPicPr>
                      <p:cNvPr id="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905000"/>
                        <a:ext cx="4614862"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8423" name="Object 7"/>
          <p:cNvGraphicFramePr>
            <a:graphicFrameLocks noChangeAspect="1"/>
          </p:cNvGraphicFramePr>
          <p:nvPr/>
        </p:nvGraphicFramePr>
        <p:xfrm>
          <a:off x="5029200" y="4424363"/>
          <a:ext cx="3773488" cy="1714500"/>
        </p:xfrm>
        <a:graphic>
          <a:graphicData uri="http://schemas.openxmlformats.org/presentationml/2006/ole">
            <mc:AlternateContent xmlns:mc="http://schemas.openxmlformats.org/markup-compatibility/2006">
              <mc:Choice xmlns:v="urn:schemas-microsoft-com:vml" Requires="v">
                <p:oleObj name="CS ChemDraw Drawing" r:id="rId4" imgW="1773000" imgH="805320" progId="ChemDraw.Document.6.0">
                  <p:embed/>
                </p:oleObj>
              </mc:Choice>
              <mc:Fallback>
                <p:oleObj name="CS ChemDraw Drawing" r:id="rId4" imgW="1773000" imgH="805320" progId="ChemDraw.Document.6.0">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24363"/>
                        <a:ext cx="3773488"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Box 15"/>
          <p:cNvSpPr txBox="1"/>
          <p:nvPr/>
        </p:nvSpPr>
        <p:spPr bwMode="auto">
          <a:xfrm>
            <a:off x="-152400" y="3657600"/>
            <a:ext cx="4114800" cy="461665"/>
          </a:xfrm>
          <a:prstGeom prst="rect">
            <a:avLst/>
          </a:prstGeom>
          <a:noFill/>
          <a:ln w="25400" algn="ctr">
            <a:noFill/>
            <a:miter lim="800000"/>
            <a:headEnd/>
            <a:tailEnd/>
          </a:ln>
        </p:spPr>
        <p:txBody>
          <a:bodyPr wrap="square" rtlCol="0">
            <a:spAutoFit/>
          </a:bodyPr>
          <a:lstStyle/>
          <a:p>
            <a:pPr algn="ctr"/>
            <a:r>
              <a:rPr lang="en-US" sz="2400" dirty="0">
                <a:solidFill>
                  <a:srgbClr val="FFC000"/>
                </a:solidFill>
                <a:latin typeface="Arial" pitchFamily="34" charset="0"/>
                <a:cs typeface="Arial" pitchFamily="34" charset="0"/>
              </a:rPr>
              <a:t>propyl formate</a:t>
            </a:r>
          </a:p>
        </p:txBody>
      </p:sp>
      <p:graphicFrame>
        <p:nvGraphicFramePr>
          <p:cNvPr id="188424" name="Object 8"/>
          <p:cNvGraphicFramePr>
            <a:graphicFrameLocks noChangeAspect="1"/>
          </p:cNvGraphicFramePr>
          <p:nvPr/>
        </p:nvGraphicFramePr>
        <p:xfrm>
          <a:off x="409575" y="4873625"/>
          <a:ext cx="3590925" cy="1414463"/>
        </p:xfrm>
        <a:graphic>
          <a:graphicData uri="http://schemas.openxmlformats.org/presentationml/2006/ole">
            <mc:AlternateContent xmlns:mc="http://schemas.openxmlformats.org/markup-compatibility/2006">
              <mc:Choice xmlns:v="urn:schemas-microsoft-com:vml" Requires="v">
                <p:oleObj name="CS ChemDraw Drawing" r:id="rId6" imgW="1680840" imgH="663480" progId="ChemDraw.Document.6.0">
                  <p:embed/>
                </p:oleObj>
              </mc:Choice>
              <mc:Fallback>
                <p:oleObj name="CS ChemDraw Drawing" r:id="rId6" imgW="1680840" imgH="663480" progId="ChemDraw.Document.6.0">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5" y="4873625"/>
                        <a:ext cx="35909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bwMode="auto">
          <a:xfrm>
            <a:off x="4038600" y="3276600"/>
            <a:ext cx="4114800" cy="461665"/>
          </a:xfrm>
          <a:prstGeom prst="rect">
            <a:avLst/>
          </a:prstGeom>
          <a:noFill/>
          <a:ln w="25400" algn="ctr">
            <a:noFill/>
            <a:miter lim="800000"/>
            <a:headEnd/>
            <a:tailEnd/>
          </a:ln>
        </p:spPr>
        <p:txBody>
          <a:bodyPr wrap="square" rtlCol="0">
            <a:spAutoFit/>
          </a:bodyPr>
          <a:lstStyle/>
          <a:p>
            <a:pPr algn="ctr"/>
            <a:r>
              <a:rPr lang="en-US" sz="2400" dirty="0">
                <a:solidFill>
                  <a:srgbClr val="FFC000"/>
                </a:solidFill>
                <a:latin typeface="Arial" pitchFamily="34" charset="0"/>
                <a:cs typeface="Arial" pitchFamily="34" charset="0"/>
              </a:rPr>
              <a:t>isobutyl acetate</a:t>
            </a:r>
          </a:p>
        </p:txBody>
      </p:sp>
      <p:sp>
        <p:nvSpPr>
          <p:cNvPr id="18" name="TextBox 17"/>
          <p:cNvSpPr txBox="1"/>
          <p:nvPr/>
        </p:nvSpPr>
        <p:spPr bwMode="auto">
          <a:xfrm>
            <a:off x="152400" y="6396335"/>
            <a:ext cx="4114800" cy="461665"/>
          </a:xfrm>
          <a:prstGeom prst="rect">
            <a:avLst/>
          </a:prstGeom>
          <a:noFill/>
          <a:ln w="25400" algn="ctr">
            <a:noFill/>
            <a:miter lim="800000"/>
            <a:headEnd/>
            <a:tailEnd/>
          </a:ln>
        </p:spPr>
        <p:txBody>
          <a:bodyPr wrap="square" rtlCol="0">
            <a:spAutoFit/>
          </a:bodyPr>
          <a:lstStyle/>
          <a:p>
            <a:pPr algn="ctr"/>
            <a:r>
              <a:rPr lang="en-US" sz="2400" dirty="0">
                <a:solidFill>
                  <a:srgbClr val="FFC000"/>
                </a:solidFill>
                <a:latin typeface="Arial" pitchFamily="34" charset="0"/>
                <a:cs typeface="Arial" pitchFamily="34" charset="0"/>
              </a:rPr>
              <a:t>methyl benzoate</a:t>
            </a:r>
          </a:p>
        </p:txBody>
      </p:sp>
      <p:sp>
        <p:nvSpPr>
          <p:cNvPr id="19" name="TextBox 18"/>
          <p:cNvSpPr txBox="1"/>
          <p:nvPr/>
        </p:nvSpPr>
        <p:spPr bwMode="auto">
          <a:xfrm>
            <a:off x="5029200" y="6172200"/>
            <a:ext cx="4114800" cy="461665"/>
          </a:xfrm>
          <a:prstGeom prst="rect">
            <a:avLst/>
          </a:prstGeom>
          <a:noFill/>
          <a:ln w="25400" algn="ctr">
            <a:noFill/>
            <a:miter lim="800000"/>
            <a:headEnd/>
            <a:tailEnd/>
          </a:ln>
        </p:spPr>
        <p:txBody>
          <a:bodyPr wrap="square" rtlCol="0">
            <a:spAutoFit/>
          </a:bodyPr>
          <a:lstStyle/>
          <a:p>
            <a:pPr algn="ctr"/>
            <a:r>
              <a:rPr lang="en-US" sz="2400" dirty="0" err="1">
                <a:solidFill>
                  <a:srgbClr val="FFC000"/>
                </a:solidFill>
                <a:latin typeface="Arial" pitchFamily="34" charset="0"/>
                <a:cs typeface="Arial" pitchFamily="34" charset="0"/>
              </a:rPr>
              <a:t>cyclopentyl</a:t>
            </a:r>
            <a:r>
              <a:rPr lang="en-US" sz="2400" dirty="0">
                <a:solidFill>
                  <a:srgbClr val="FFC000"/>
                </a:solidFill>
                <a:latin typeface="Arial" pitchFamily="34" charset="0"/>
                <a:cs typeface="Arial" pitchFamily="34" charset="0"/>
              </a:rPr>
              <a:t> acetate</a:t>
            </a:r>
          </a:p>
        </p:txBody>
      </p:sp>
      <p:grpSp>
        <p:nvGrpSpPr>
          <p:cNvPr id="22" name="Group 21"/>
          <p:cNvGrpSpPr/>
          <p:nvPr/>
        </p:nvGrpSpPr>
        <p:grpSpPr>
          <a:xfrm>
            <a:off x="381000" y="2057400"/>
            <a:ext cx="2789238" cy="1633538"/>
            <a:chOff x="381000" y="2057400"/>
            <a:chExt cx="2789238" cy="1633538"/>
          </a:xfrm>
        </p:grpSpPr>
        <p:graphicFrame>
          <p:nvGraphicFramePr>
            <p:cNvPr id="188421" name="Object 5"/>
            <p:cNvGraphicFramePr>
              <a:graphicFrameLocks noChangeAspect="1"/>
            </p:cNvGraphicFramePr>
            <p:nvPr/>
          </p:nvGraphicFramePr>
          <p:xfrm>
            <a:off x="762000" y="2557463"/>
            <a:ext cx="2408238" cy="1133475"/>
          </p:xfrm>
          <a:graphic>
            <a:graphicData uri="http://schemas.openxmlformats.org/presentationml/2006/ole">
              <mc:AlternateContent xmlns:mc="http://schemas.openxmlformats.org/markup-compatibility/2006">
                <mc:Choice xmlns:v="urn:schemas-microsoft-com:vml" Requires="v">
                  <p:oleObj name="CS ChemDraw Drawing" r:id="rId8" imgW="1127520" imgH="530640" progId="ChemDraw.Document.6.0">
                    <p:embed/>
                  </p:oleObj>
                </mc:Choice>
                <mc:Fallback>
                  <p:oleObj name="CS ChemDraw Drawing" r:id="rId8" imgW="1127520" imgH="530640" progId="ChemDraw.Document.6.0">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557463"/>
                          <a:ext cx="2408238"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bwMode="auto">
            <a:xfrm>
              <a:off x="381000" y="2057400"/>
              <a:ext cx="533400" cy="461665"/>
            </a:xfrm>
            <a:prstGeom prst="rect">
              <a:avLst/>
            </a:prstGeom>
            <a:noFill/>
            <a:ln w="25400" algn="ctr">
              <a:noFill/>
              <a:miter lim="800000"/>
              <a:headEnd/>
              <a:tailEnd/>
            </a:ln>
          </p:spPr>
          <p:txBody>
            <a:bodyPr wrap="square" rtlCol="0">
              <a:spAutoFit/>
            </a:bodyPr>
            <a:lstStyle/>
            <a:p>
              <a:pPr>
                <a:spcBef>
                  <a:spcPct val="50000"/>
                </a:spcBef>
              </a:pPr>
              <a:r>
                <a:rPr lang="en-US" sz="2400" dirty="0">
                  <a:solidFill>
                    <a:srgbClr val="FFC000"/>
                  </a:solidFill>
                  <a:latin typeface="Arial" pitchFamily="34" charset="0"/>
                  <a:cs typeface="Arial" pitchFamily="34" charset="0"/>
                </a:rPr>
                <a:t>A.</a:t>
              </a:r>
            </a:p>
          </p:txBody>
        </p:sp>
      </p:grpSp>
      <p:sp>
        <p:nvSpPr>
          <p:cNvPr id="15" name="TextBox 14"/>
          <p:cNvSpPr txBox="1"/>
          <p:nvPr/>
        </p:nvSpPr>
        <p:spPr bwMode="auto">
          <a:xfrm>
            <a:off x="4191000" y="1981200"/>
            <a:ext cx="533400" cy="461665"/>
          </a:xfrm>
          <a:prstGeom prst="rect">
            <a:avLst/>
          </a:prstGeom>
          <a:noFill/>
          <a:ln w="25400" algn="ctr">
            <a:noFill/>
            <a:miter lim="800000"/>
            <a:headEnd/>
            <a:tailEnd/>
          </a:ln>
        </p:spPr>
        <p:txBody>
          <a:bodyPr wrap="square" rtlCol="0">
            <a:spAutoFit/>
          </a:bodyPr>
          <a:lstStyle/>
          <a:p>
            <a:pPr>
              <a:spcBef>
                <a:spcPct val="50000"/>
              </a:spcBef>
            </a:pPr>
            <a:r>
              <a:rPr lang="en-US" sz="2400" dirty="0">
                <a:solidFill>
                  <a:srgbClr val="FFC000"/>
                </a:solidFill>
                <a:latin typeface="Arial" pitchFamily="34" charset="0"/>
                <a:cs typeface="Arial" pitchFamily="34" charset="0"/>
              </a:rPr>
              <a:t>B.</a:t>
            </a:r>
          </a:p>
        </p:txBody>
      </p:sp>
      <p:sp>
        <p:nvSpPr>
          <p:cNvPr id="20" name="TextBox 19"/>
          <p:cNvSpPr txBox="1"/>
          <p:nvPr/>
        </p:nvSpPr>
        <p:spPr bwMode="auto">
          <a:xfrm>
            <a:off x="381000" y="4724400"/>
            <a:ext cx="533400" cy="461665"/>
          </a:xfrm>
          <a:prstGeom prst="rect">
            <a:avLst/>
          </a:prstGeom>
          <a:noFill/>
          <a:ln w="25400" algn="ctr">
            <a:noFill/>
            <a:miter lim="800000"/>
            <a:headEnd/>
            <a:tailEnd/>
          </a:ln>
        </p:spPr>
        <p:txBody>
          <a:bodyPr wrap="square" rtlCol="0">
            <a:spAutoFit/>
          </a:bodyPr>
          <a:lstStyle/>
          <a:p>
            <a:pPr>
              <a:spcBef>
                <a:spcPct val="50000"/>
              </a:spcBef>
            </a:pPr>
            <a:r>
              <a:rPr lang="en-US" sz="2400" dirty="0">
                <a:solidFill>
                  <a:srgbClr val="FFC000"/>
                </a:solidFill>
                <a:latin typeface="Arial" pitchFamily="34" charset="0"/>
                <a:cs typeface="Arial" pitchFamily="34" charset="0"/>
              </a:rPr>
              <a:t>C.</a:t>
            </a:r>
          </a:p>
        </p:txBody>
      </p:sp>
      <p:sp>
        <p:nvSpPr>
          <p:cNvPr id="21" name="TextBox 20"/>
          <p:cNvSpPr txBox="1"/>
          <p:nvPr/>
        </p:nvSpPr>
        <p:spPr bwMode="auto">
          <a:xfrm>
            <a:off x="4572000" y="4724400"/>
            <a:ext cx="533400" cy="461665"/>
          </a:xfrm>
          <a:prstGeom prst="rect">
            <a:avLst/>
          </a:prstGeom>
          <a:noFill/>
          <a:ln w="25400" algn="ctr">
            <a:noFill/>
            <a:miter lim="800000"/>
            <a:headEnd/>
            <a:tailEnd/>
          </a:ln>
        </p:spPr>
        <p:txBody>
          <a:bodyPr wrap="square" rtlCol="0">
            <a:spAutoFit/>
          </a:bodyPr>
          <a:lstStyle/>
          <a:p>
            <a:pPr>
              <a:spcBef>
                <a:spcPct val="50000"/>
              </a:spcBef>
            </a:pPr>
            <a:r>
              <a:rPr lang="en-US" sz="2400" dirty="0">
                <a:solidFill>
                  <a:srgbClr val="FFC000"/>
                </a:solidFill>
                <a:latin typeface="Arial" pitchFamily="34" charset="0"/>
                <a:cs typeface="Arial" pitchFamily="34" charset="0"/>
              </a:rPr>
              <a:t>D.</a:t>
            </a:r>
          </a:p>
        </p:txBody>
      </p:sp>
      <p:sp>
        <p:nvSpPr>
          <p:cNvPr id="23" name="TextBox 22"/>
          <p:cNvSpPr txBox="1"/>
          <p:nvPr/>
        </p:nvSpPr>
        <p:spPr>
          <a:xfrm>
            <a:off x="3733800" y="304800"/>
            <a:ext cx="49530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2. Nomenclature of Esters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4</a:t>
            </a:r>
          </a:p>
        </p:txBody>
      </p:sp>
      <p:sp>
        <p:nvSpPr>
          <p:cNvPr id="11" name="TextBox 10"/>
          <p:cNvSpPr txBox="1"/>
          <p:nvPr/>
        </p:nvSpPr>
        <p:spPr>
          <a:xfrm>
            <a:off x="381000" y="1232814"/>
            <a:ext cx="8305800" cy="3416320"/>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3</a:t>
            </a:r>
          </a:p>
          <a:p>
            <a:pPr marL="342900" indent="-342900">
              <a:lnSpc>
                <a:spcPct val="150000"/>
              </a:lnSpc>
              <a:buClr>
                <a:srgbClr val="FFC000"/>
              </a:buClr>
            </a:pPr>
            <a:r>
              <a:rPr lang="en-US" sz="2400" dirty="0">
                <a:solidFill>
                  <a:schemeClr val="bg1"/>
                </a:solidFill>
                <a:latin typeface="Arial" pitchFamily="34" charset="0"/>
                <a:cs typeface="Arial" pitchFamily="34" charset="0"/>
              </a:rPr>
              <a:t>Draw the structures of following esters.</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n-</a:t>
            </a:r>
            <a:r>
              <a:rPr lang="en-US" sz="2400" dirty="0" err="1">
                <a:solidFill>
                  <a:schemeClr val="bg1"/>
                </a:solidFill>
                <a:latin typeface="Arial" pitchFamily="34" charset="0"/>
                <a:cs typeface="Arial" pitchFamily="34" charset="0"/>
              </a:rPr>
              <a:t>pentyl</a:t>
            </a:r>
            <a:r>
              <a:rPr lang="en-US" sz="2400" dirty="0">
                <a:solidFill>
                  <a:schemeClr val="bg1"/>
                </a:solidFill>
                <a:latin typeface="Arial" pitchFamily="34" charset="0"/>
                <a:cs typeface="Arial" pitchFamily="34" charset="0"/>
              </a:rPr>
              <a:t> acetate</a:t>
            </a:r>
          </a:p>
          <a:p>
            <a:pPr marL="457200" indent="-457200">
              <a:lnSpc>
                <a:spcPct val="150000"/>
              </a:lnSpc>
              <a:buClr>
                <a:srgbClr val="FFC000"/>
              </a:buClr>
              <a:buFont typeface="+mj-lt"/>
              <a:buAutoNum type="alphaUcPeriod"/>
            </a:pPr>
            <a:r>
              <a:rPr lang="en-US" sz="2400" dirty="0" err="1">
                <a:solidFill>
                  <a:schemeClr val="bg1"/>
                </a:solidFill>
                <a:latin typeface="Arial" pitchFamily="34" charset="0"/>
                <a:cs typeface="Arial" pitchFamily="34" charset="0"/>
              </a:rPr>
              <a:t>propyl</a:t>
            </a:r>
            <a:r>
              <a:rPr lang="en-US" sz="2400" dirty="0">
                <a:solidFill>
                  <a:schemeClr val="bg1"/>
                </a:solidFill>
                <a:latin typeface="Arial" pitchFamily="34" charset="0"/>
                <a:cs typeface="Arial" pitchFamily="34" charset="0"/>
              </a:rPr>
              <a:t> benzoate</a:t>
            </a:r>
          </a:p>
          <a:p>
            <a:pPr marL="457200" indent="-457200">
              <a:lnSpc>
                <a:spcPct val="150000"/>
              </a:lnSpc>
              <a:buClr>
                <a:srgbClr val="FFC000"/>
              </a:buClr>
              <a:buFont typeface="+mj-lt"/>
              <a:buAutoNum type="alphaUcPeriod"/>
            </a:pPr>
            <a:r>
              <a:rPr lang="en-US" sz="2400" dirty="0">
                <a:solidFill>
                  <a:schemeClr val="bg1"/>
                </a:solidFill>
                <a:latin typeface="Arial" pitchFamily="34" charset="0"/>
                <a:cs typeface="Arial" pitchFamily="34" charset="0"/>
              </a:rPr>
              <a:t>isopropyl </a:t>
            </a:r>
            <a:r>
              <a:rPr lang="en-US" sz="2400" dirty="0" err="1">
                <a:solidFill>
                  <a:schemeClr val="bg1"/>
                </a:solidFill>
                <a:latin typeface="Arial" pitchFamily="34" charset="0"/>
                <a:cs typeface="Arial" pitchFamily="34" charset="0"/>
              </a:rPr>
              <a:t>butanoate</a:t>
            </a:r>
            <a:endParaRPr lang="en-US" sz="2400" dirty="0">
              <a:solidFill>
                <a:schemeClr val="bg1"/>
              </a:solidFill>
              <a:latin typeface="Arial" pitchFamily="34" charset="0"/>
              <a:cs typeface="Arial" pitchFamily="34" charset="0"/>
            </a:endParaRPr>
          </a:p>
          <a:p>
            <a:pPr marL="457200" indent="-457200">
              <a:lnSpc>
                <a:spcPct val="150000"/>
              </a:lnSpc>
              <a:buClr>
                <a:srgbClr val="FFC000"/>
              </a:buClr>
              <a:buFont typeface="+mj-lt"/>
              <a:buAutoNum type="alphaUcPeriod"/>
            </a:pPr>
            <a:r>
              <a:rPr lang="en-US" sz="2400" dirty="0" err="1">
                <a:solidFill>
                  <a:schemeClr val="bg1"/>
                </a:solidFill>
                <a:latin typeface="Arial" pitchFamily="34" charset="0"/>
                <a:cs typeface="Arial" pitchFamily="34" charset="0"/>
              </a:rPr>
              <a:t>cyclopropyl</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methanoate</a:t>
            </a:r>
            <a:r>
              <a:rPr lang="en-US" sz="2400" dirty="0">
                <a:solidFill>
                  <a:schemeClr val="bg1"/>
                </a:solidFill>
                <a:latin typeface="Arial" pitchFamily="34" charset="0"/>
                <a:cs typeface="Arial" pitchFamily="34" charset="0"/>
              </a:rPr>
              <a:t> </a:t>
            </a:r>
          </a:p>
        </p:txBody>
      </p:sp>
      <p:sp>
        <p:nvSpPr>
          <p:cNvPr id="7" name="TextBox 6"/>
          <p:cNvSpPr txBox="1"/>
          <p:nvPr/>
        </p:nvSpPr>
        <p:spPr>
          <a:xfrm>
            <a:off x="3733800" y="304800"/>
            <a:ext cx="49530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2. Nomenclature of Esters</a:t>
            </a:r>
          </a:p>
        </p:txBody>
      </p:sp>
      <p:sp>
        <p:nvSpPr>
          <p:cNvPr id="4" name="TextBox 3">
            <a:extLst>
              <a:ext uri="{FF2B5EF4-FFF2-40B4-BE49-F238E27FC236}">
                <a16:creationId xmlns:a16="http://schemas.microsoft.com/office/drawing/2014/main" id="{3510B0FC-B171-4E58-0496-57C12C84E681}"/>
              </a:ext>
            </a:extLst>
          </p:cNvPr>
          <p:cNvSpPr txBox="1"/>
          <p:nvPr/>
        </p:nvSpPr>
        <p:spPr>
          <a:xfrm>
            <a:off x="381000" y="4845040"/>
            <a:ext cx="8305800" cy="1685846"/>
          </a:xfrm>
          <a:prstGeom prst="rect">
            <a:avLst/>
          </a:prstGeom>
          <a:noFill/>
          <a:ln w="0" cap="rnd">
            <a:noFill/>
          </a:ln>
        </p:spPr>
        <p:txBody>
          <a:bodyPr wrap="square" rtlCol="0">
            <a:spAutoFit/>
          </a:bodyPr>
          <a:lstStyle/>
          <a:p>
            <a:pPr marL="342900" indent="-342900">
              <a:lnSpc>
                <a:spcPct val="150000"/>
              </a:lnSpc>
              <a:buClr>
                <a:srgbClr val="FFC000"/>
              </a:buClr>
            </a:pPr>
            <a:r>
              <a:rPr lang="en-US" sz="2400" i="1" dirty="0">
                <a:solidFill>
                  <a:srgbClr val="FFC000"/>
                </a:solidFill>
                <a:latin typeface="Arial" pitchFamily="34" charset="0"/>
                <a:cs typeface="Arial" pitchFamily="34" charset="0"/>
              </a:rPr>
              <a:t>Example 4</a:t>
            </a:r>
          </a:p>
          <a:p>
            <a:pPr marL="342900" indent="-342900">
              <a:lnSpc>
                <a:spcPct val="150000"/>
              </a:lnSpc>
              <a:buClr>
                <a:srgbClr val="FFC000"/>
              </a:buClr>
            </a:pPr>
            <a:r>
              <a:rPr lang="en-US" sz="2400" dirty="0">
                <a:solidFill>
                  <a:schemeClr val="bg1"/>
                </a:solidFill>
                <a:latin typeface="Arial" pitchFamily="34" charset="0"/>
                <a:cs typeface="Arial" pitchFamily="34" charset="0"/>
              </a:rPr>
              <a:t>Find all possible isomers of C</a:t>
            </a:r>
            <a:r>
              <a:rPr lang="en-US" sz="2400" baseline="-25000" dirty="0">
                <a:solidFill>
                  <a:schemeClr val="bg1"/>
                </a:solidFill>
                <a:latin typeface="Arial" pitchFamily="34" charset="0"/>
                <a:cs typeface="Arial" pitchFamily="34" charset="0"/>
              </a:rPr>
              <a:t>4</a:t>
            </a: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8</a:t>
            </a:r>
            <a:r>
              <a:rPr lang="en-US" sz="2400" dirty="0">
                <a:solidFill>
                  <a:schemeClr val="bg1"/>
                </a:solidFill>
                <a:latin typeface="Arial" pitchFamily="34" charset="0"/>
                <a:cs typeface="Arial" pitchFamily="34" charset="0"/>
              </a:rPr>
              <a:t>O</a:t>
            </a:r>
            <a:r>
              <a:rPr lang="en-US" sz="2400" baseline="-25000" dirty="0">
                <a:solidFill>
                  <a:schemeClr val="bg1"/>
                </a:solidFill>
                <a:latin typeface="Arial" pitchFamily="34" charset="0"/>
                <a:cs typeface="Arial" pitchFamily="34" charset="0"/>
              </a:rPr>
              <a:t>2</a:t>
            </a:r>
            <a:r>
              <a:rPr lang="en-US" sz="2400" dirty="0">
                <a:solidFill>
                  <a:schemeClr val="bg1"/>
                </a:solidFill>
                <a:latin typeface="Arial" pitchFamily="34" charset="0"/>
                <a:cs typeface="Arial" pitchFamily="34" charset="0"/>
              </a:rPr>
              <a:t> and name them with </a:t>
            </a:r>
          </a:p>
          <a:p>
            <a:pPr marL="342900" indent="-342900">
              <a:lnSpc>
                <a:spcPct val="150000"/>
              </a:lnSpc>
              <a:buClr>
                <a:srgbClr val="FFC000"/>
              </a:buClr>
            </a:pPr>
            <a:r>
              <a:rPr lang="en-US" sz="2400" dirty="0">
                <a:solidFill>
                  <a:schemeClr val="bg1"/>
                </a:solidFill>
                <a:latin typeface="Arial" pitchFamily="34" charset="0"/>
                <a:cs typeface="Arial" pitchFamily="34" charset="0"/>
              </a:rPr>
              <a:t>IUPAC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698A5">
            <a:alpha val="89018"/>
          </a:srgbClr>
        </a:solidFill>
        <a:ln w="25400" algn="ctr">
          <a:solidFill>
            <a:srgbClr val="2F4453"/>
          </a:solidFill>
          <a:miter lim="800000"/>
          <a:headEnd/>
          <a:tailEnd/>
        </a:ln>
      </a:spPr>
      <a:bodyPr/>
      <a:lstStyle>
        <a:defPPr>
          <a:spcBef>
            <a:spcPct val="50000"/>
          </a:spcBef>
          <a:defRPr sz="4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7127</TotalTime>
  <Words>1440</Words>
  <Application>Microsoft Office PowerPoint</Application>
  <PresentationFormat>On-screen Show (4:3)</PresentationFormat>
  <Paragraphs>205</Paragraphs>
  <Slides>35</Slides>
  <Notes>1</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0" baseType="lpstr">
      <vt:lpstr>Arial</vt:lpstr>
      <vt:lpstr>Calibri</vt:lpstr>
      <vt:lpstr>Office Theme</vt:lpstr>
      <vt:lpstr>CS ChemDraw Drawing</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CHEMIST</dc:creator>
  <cp:lastModifiedBy>Faiz Ustun</cp:lastModifiedBy>
  <cp:revision>232</cp:revision>
  <dcterms:created xsi:type="dcterms:W3CDTF">2008-02-01T07:22:44Z</dcterms:created>
  <dcterms:modified xsi:type="dcterms:W3CDTF">2023-10-03T21:20:26Z</dcterms:modified>
</cp:coreProperties>
</file>