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91" r:id="rId3"/>
    <p:sldId id="258" r:id="rId4"/>
    <p:sldId id="295" r:id="rId5"/>
    <p:sldId id="294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B4"/>
    <a:srgbClr val="3276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>
      <p:cViewPr varScale="1">
        <p:scale>
          <a:sx n="85" d="100"/>
          <a:sy n="85" d="100"/>
        </p:scale>
        <p:origin x="141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19A10-4BB2-4FB4-A0ED-6F768CABE80F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E88DD-84ED-401E-9B0A-A84F765B6D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EF8CE-FA2F-4B10-AEBA-C70C0D32F7DD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gmaaldrich.com/content/dam/sigma-aldrich/articles/Chemistry/solubility/solubility_rules_chart_vector-mk.svg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Analysis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TextBox 10"/>
          <p:cNvSpPr txBox="1"/>
          <p:nvPr/>
        </p:nvSpPr>
        <p:spPr>
          <a:xfrm>
            <a:off x="609600" y="1905000"/>
            <a:ext cx="8229600" cy="1131848"/>
          </a:xfrm>
          <a:prstGeom prst="rect">
            <a:avLst/>
          </a:prstGeom>
          <a:ln w="0" cap="rnd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Analysis of Cations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Analysis of Anions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1295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Table of Contents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066800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3</a:t>
            </a:r>
          </a:p>
          <a:p>
            <a:r>
              <a:rPr lang="en-US" sz="2400" dirty="0">
                <a:solidFill>
                  <a:schemeClr val="bg1"/>
                </a:solidFill>
              </a:rPr>
              <a:t>In a food certification laboratory, several preliminary investigations have been carried out on the composition of additives used by a private enterprise.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1</a:t>
            </a:r>
            <a:r>
              <a:rPr lang="en-US" sz="2400" dirty="0">
                <a:solidFill>
                  <a:schemeClr val="bg1"/>
                </a:solidFill>
              </a:rPr>
              <a:t>. Each of the additives to be analyzed in column A, reagents used in column B and analytical signal in column C. Match for each additives with A and B.</a:t>
            </a: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  <a:r>
              <a:rPr lang="en-US" sz="2000" dirty="0" smtClean="0">
                <a:solidFill>
                  <a:schemeClr val="bg1"/>
                </a:solidFill>
              </a:rPr>
              <a:t>           </a:t>
            </a:r>
            <a:r>
              <a:rPr lang="en-US" sz="2000" dirty="0">
                <a:solidFill>
                  <a:schemeClr val="bg1"/>
                </a:solidFill>
              </a:rPr>
              <a:t>A                                           </a:t>
            </a:r>
            <a:r>
              <a:rPr lang="en-US" sz="2000" dirty="0" smtClean="0">
                <a:solidFill>
                  <a:schemeClr val="bg1"/>
                </a:solidFill>
              </a:rPr>
              <a:t>               </a:t>
            </a:r>
            <a:r>
              <a:rPr lang="en-US" sz="2000" dirty="0">
                <a:solidFill>
                  <a:schemeClr val="bg1"/>
                </a:solidFill>
              </a:rPr>
              <a:t>B                                                  C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</a:t>
            </a:r>
            <a:r>
              <a:rPr lang="en-US" sz="2000" dirty="0" smtClean="0">
                <a:solidFill>
                  <a:schemeClr val="bg1"/>
                </a:solidFill>
              </a:rPr>
              <a:t>Additives </a:t>
            </a:r>
            <a:r>
              <a:rPr lang="en-US" sz="2000" dirty="0">
                <a:solidFill>
                  <a:schemeClr val="bg1"/>
                </a:solidFill>
              </a:rPr>
              <a:t>analyzed                 </a:t>
            </a:r>
            <a:r>
              <a:rPr lang="en-US" sz="2000" dirty="0" smtClean="0">
                <a:solidFill>
                  <a:schemeClr val="bg1"/>
                </a:solidFill>
              </a:rPr>
              <a:t>     </a:t>
            </a:r>
            <a:r>
              <a:rPr lang="en-US" sz="2000" dirty="0">
                <a:solidFill>
                  <a:schemeClr val="bg1"/>
                </a:solidFill>
              </a:rPr>
              <a:t>Reagents used                                 Analytical signal          </a:t>
            </a:r>
          </a:p>
          <a:p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a</a:t>
            </a:r>
            <a:r>
              <a:rPr lang="en-US" sz="2000" dirty="0">
                <a:solidFill>
                  <a:schemeClr val="bg1"/>
                </a:solidFill>
              </a:rPr>
              <a:t>. sodium sulfate                       …………..1. barium chloride   </a:t>
            </a:r>
            <a:r>
              <a:rPr lang="en-US" sz="2000" dirty="0" smtClean="0">
                <a:solidFill>
                  <a:schemeClr val="bg1"/>
                </a:solidFill>
              </a:rPr>
              <a:t>          …….………………….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b</a:t>
            </a:r>
            <a:r>
              <a:rPr lang="en-US" sz="2000" dirty="0">
                <a:solidFill>
                  <a:schemeClr val="bg1"/>
                </a:solidFill>
              </a:rPr>
              <a:t>. calcium nitrate               </a:t>
            </a:r>
            <a:r>
              <a:rPr lang="en-US" sz="2000" dirty="0" smtClean="0">
                <a:solidFill>
                  <a:schemeClr val="bg1"/>
                </a:solidFill>
              </a:rPr>
              <a:t>       </a:t>
            </a:r>
            <a:r>
              <a:rPr lang="en-US" sz="2000" dirty="0">
                <a:solidFill>
                  <a:schemeClr val="bg1"/>
                </a:solidFill>
              </a:rPr>
              <a:t>…………..2. hydrochloric acid     </a:t>
            </a:r>
            <a:r>
              <a:rPr lang="en-US" sz="2000" dirty="0" smtClean="0">
                <a:solidFill>
                  <a:schemeClr val="bg1"/>
                </a:solidFill>
              </a:rPr>
              <a:t>       ……………………….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c</a:t>
            </a:r>
            <a:r>
              <a:rPr lang="en-US" sz="2000" dirty="0">
                <a:solidFill>
                  <a:schemeClr val="bg1"/>
                </a:solidFill>
              </a:rPr>
              <a:t>. ammonium nitrate    </a:t>
            </a:r>
            <a:r>
              <a:rPr lang="en-US" sz="2000" dirty="0" smtClean="0">
                <a:solidFill>
                  <a:schemeClr val="bg1"/>
                </a:solidFill>
              </a:rPr>
              <a:t>             </a:t>
            </a:r>
            <a:r>
              <a:rPr lang="en-US" sz="2000" dirty="0">
                <a:solidFill>
                  <a:schemeClr val="bg1"/>
                </a:solidFill>
              </a:rPr>
              <a:t>…………..3. sodium hydroxide          </a:t>
            </a:r>
            <a:r>
              <a:rPr lang="en-US" sz="2000" dirty="0" smtClean="0">
                <a:solidFill>
                  <a:schemeClr val="bg1"/>
                </a:solidFill>
              </a:rPr>
              <a:t>………...……………..            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d. </a:t>
            </a:r>
            <a:r>
              <a:rPr lang="en-US" sz="2000" dirty="0">
                <a:solidFill>
                  <a:schemeClr val="bg1"/>
                </a:solidFill>
              </a:rPr>
              <a:t>sodium </a:t>
            </a:r>
            <a:r>
              <a:rPr lang="en-US" sz="2000" dirty="0" smtClean="0">
                <a:solidFill>
                  <a:schemeClr val="bg1"/>
                </a:solidFill>
              </a:rPr>
              <a:t>carbonate                                                                               ………………………..          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 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  <a:r>
              <a:rPr lang="en-US" sz="2400" dirty="0">
                <a:solidFill>
                  <a:schemeClr val="bg1"/>
                </a:solidFill>
              </a:rPr>
              <a:t>Using one of the identifying </a:t>
            </a:r>
            <a:r>
              <a:rPr lang="en-US" sz="2400" dirty="0" smtClean="0">
                <a:solidFill>
                  <a:schemeClr val="bg1"/>
                </a:solidFill>
              </a:rPr>
              <a:t>reaction of a </a:t>
            </a:r>
            <a:r>
              <a:rPr lang="en-US" sz="2400" b="1" dirty="0" smtClean="0">
                <a:solidFill>
                  <a:schemeClr val="bg1"/>
                </a:solidFill>
              </a:rPr>
              <a:t>cation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>
                <a:solidFill>
                  <a:schemeClr val="bg1"/>
                </a:solidFill>
              </a:rPr>
              <a:t>write the equation in molecular, complete ionic, and net ionic form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86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Anions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990600"/>
            <a:ext cx="8458200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are 3 groups of anions.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722809"/>
              </p:ext>
            </p:extLst>
          </p:nvPr>
        </p:nvGraphicFramePr>
        <p:xfrm>
          <a:off x="457200" y="1659191"/>
          <a:ext cx="8458200" cy="4013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8857"/>
                <a:gridCol w="1964343"/>
                <a:gridCol w="1905000"/>
                <a:gridCol w="3810000"/>
              </a:tblGrid>
              <a:tr h="4744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 of the group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702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,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,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,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BaCl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mol/L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in neutral medium or weak base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Salts of Ba are soluble in acids, except BaSO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colorless anions. 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0153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Br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I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0.1 mol/L,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Salts of Ag are insoluble in water, anions are colorless, I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yellowish.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211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salts are soluble in water, Anions are colorless.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66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Anions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1001634"/>
            <a:ext cx="8458200" cy="5752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with common reagents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480735"/>
              </p:ext>
            </p:extLst>
          </p:nvPr>
        </p:nvGraphicFramePr>
        <p:xfrm>
          <a:off x="495300" y="1981200"/>
          <a:ext cx="8153400" cy="2337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4235"/>
                <a:gridCol w="1397161"/>
                <a:gridCol w="2238384"/>
                <a:gridCol w="3123620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324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BaCl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white, insoluble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white, 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gas formation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324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white, 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white, 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gas formation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cheese white, insoluble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darken in light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4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Anions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1000" y="1001634"/>
            <a:ext cx="8458200" cy="5752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reactions of anions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401717"/>
              </p:ext>
            </p:extLst>
          </p:nvPr>
        </p:nvGraphicFramePr>
        <p:xfrm>
          <a:off x="457200" y="1752600"/>
          <a:ext cx="8382000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0620"/>
                <a:gridCol w="1380337"/>
                <a:gridCol w="2204555"/>
                <a:gridCol w="3666488"/>
              </a:tblGrid>
              <a:tr h="4734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Analytical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Properties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20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crystal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20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crystal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20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crystal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Insoluble mineral acids ↑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20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colorless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turbidity, lime water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720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  <a:r>
                        <a:rPr lang="en-US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cheese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soluble in NH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67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0668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Anions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1401888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a waste water treatment facility following ions are tested: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</a:t>
            </a:r>
            <a:r>
              <a:rPr lang="en-US" sz="2000" baseline="-25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Na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Cl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CO</a:t>
            </a:r>
            <a:r>
              <a:rPr lang="en-US" sz="2000" baseline="-25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SO</a:t>
            </a:r>
            <a:r>
              <a:rPr lang="en-US" sz="2000" baseline="-25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0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result of the analysis, the maximum admissible limits for three of the investigated ions were exceeded.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0" algn="l"/>
              </a:tabLst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A. Complete the table with possible results in the analysis:</a:t>
            </a:r>
            <a:endParaRPr lang="en-US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55959"/>
              </p:ext>
            </p:extLst>
          </p:nvPr>
        </p:nvGraphicFramePr>
        <p:xfrm>
          <a:off x="385482" y="3581400"/>
          <a:ext cx="8458200" cy="1887855"/>
        </p:xfrm>
        <a:graphic>
          <a:graphicData uri="http://schemas.openxmlformats.org/drawingml/2006/table">
            <a:tbl>
              <a:tblPr firstRow="1" firstCol="1" bandRow="1"/>
              <a:tblGrid>
                <a:gridCol w="2575105"/>
                <a:gridCol w="3206968"/>
                <a:gridCol w="2676127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Ions found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Chemical formula of the reagent to be used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Analytical signal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94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lang="en-US" sz="2000" baseline="-25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lang="en-US" sz="2000" baseline="-25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…………………………....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White precipitate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251012" y="5701592"/>
            <a:ext cx="8534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substances, according to the table, write an equation of the identifying reaction for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anion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molecular, complete ionic, and net ionic equation.</a:t>
            </a:r>
          </a:p>
        </p:txBody>
      </p:sp>
    </p:spTree>
    <p:extLst>
      <p:ext uri="{BB962C8B-B14F-4D97-AF65-F5344CB8AC3E}">
        <p14:creationId xmlns:p14="http://schemas.microsoft.com/office/powerpoint/2010/main" val="201180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27432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End of the chapter 7</a:t>
            </a:r>
            <a:endParaRPr lang="en-US" sz="4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905000"/>
            <a:ext cx="845820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List down some types of reactions.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1295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Warm up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8527" y="3043535"/>
            <a:ext cx="67489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Evidences of indications that proves reactions.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57200" y="4417700"/>
            <a:ext cx="845820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Explain precipitation, </a:t>
            </a: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do ions make precipitation?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Analysis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600" y="1295400"/>
            <a:ext cx="86106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Qualitative Analysis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the determination of non-numerical information about a chemical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species. 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Examples would be observing that a reaction is creating</a:t>
            </a:r>
            <a:r>
              <a:rPr lang="en-US" sz="2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 gas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that is bubbling out of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solution, observing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that a reaction results in </a:t>
            </a:r>
            <a:r>
              <a:rPr lang="en-US" sz="2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 color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change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producing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 precipitate.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Analysis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4800" y="4383757"/>
            <a:ext cx="84582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 2HCI  →  CaCl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↑  + 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</a:p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+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→ 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(s) ↓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NaNO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FeCl</a:t>
            </a:r>
            <a:r>
              <a:rPr lang="en-US" sz="24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3KSCN(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→ 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Fe(SCN)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(red)  +  3KCl(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Analysis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30" y="3954000"/>
            <a:ext cx="2667000" cy="2667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064743"/>
            <a:ext cx="2209800" cy="29027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109244"/>
            <a:ext cx="4831706" cy="2457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143000"/>
            <a:ext cx="3926541" cy="260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6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295400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Complete the following reactions.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LiOH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MgCl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+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NH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+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Ba(OH)</a:t>
            </a:r>
            <a:r>
              <a:rPr lang="en-US" sz="24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S(g) 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E. CuSO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+  Na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Analysis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" y="990600"/>
            <a:ext cx="8458200" cy="5752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are 6 groups of cations.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35357"/>
              </p:ext>
            </p:extLst>
          </p:nvPr>
        </p:nvGraphicFramePr>
        <p:xfrm>
          <a:off x="457201" y="1676399"/>
          <a:ext cx="8382000" cy="48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8991"/>
                <a:gridCol w="1136009"/>
                <a:gridCol w="1371600"/>
                <a:gridCol w="5105400"/>
              </a:tblGrid>
              <a:tr h="405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Cations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 of the group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3629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Hg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2mol/L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Chlorides are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insoluble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water, cations are colorless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PbCl</a:t>
                      </a:r>
                      <a:r>
                        <a:rPr lang="en-US" sz="20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little</a:t>
                      </a:r>
                      <a:r>
                        <a:rPr lang="en-US" sz="2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soluble in cold water, </a:t>
                      </a:r>
                      <a:r>
                        <a:rPr lang="en-US" sz="20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AgCl</a:t>
                      </a:r>
                      <a:r>
                        <a:rPr lang="en-US" sz="2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soluble in concentrated ammonia.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3629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2mol/L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Sulfates are insoluble in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 and dilute acid solutions (CaSO</a:t>
                      </a:r>
                      <a:r>
                        <a:rPr lang="en-US" sz="20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little soluble), BaSO</a:t>
                      </a:r>
                      <a:r>
                        <a:rPr lang="en-US" sz="20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insoluble in concentrated acid solutions, cations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colorless, 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669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NaOH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2mol/L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Hydroxides are amphoteric, insoluble in water, soluble in alkaline base solutions, and in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acids. Al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Zn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colorless,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 or violet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98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" y="990600"/>
            <a:ext cx="8458200" cy="5752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are 6 groups of cations.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631622"/>
              </p:ext>
            </p:extLst>
          </p:nvPr>
        </p:nvGraphicFramePr>
        <p:xfrm>
          <a:off x="457200" y="1676401"/>
          <a:ext cx="8382001" cy="4635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/>
                <a:gridCol w="1143000"/>
                <a:gridCol w="1295400"/>
                <a:gridCol w="5334001"/>
              </a:tblGrid>
              <a:tr h="4571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Cations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 of the group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1947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</a:t>
                      </a:r>
                      <a:r>
                        <a:rPr lang="en-US" sz="2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Mg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Mn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NaOH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2mol/L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Hydroxides are insoluble in water, ammonia and alkaline bases, soluble in acids.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Mg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Mn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r>
                        <a:rPr lang="en-US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colorless, F</a:t>
                      </a:r>
                      <a:r>
                        <a:rPr lang="en-US" sz="20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is greenish, Fe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3+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is yellow</a:t>
                      </a:r>
                    </a:p>
                  </a:txBody>
                  <a:tcPr marL="68580" marR="68580" marT="0" marB="0"/>
                </a:tc>
              </a:tr>
              <a:tr h="11947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Hg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OH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conc.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Hydroxides are insoluble in water and bases, but soluble in ammonia and acids.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Mn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blue,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pink,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2+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green</a:t>
                      </a:r>
                    </a:p>
                  </a:txBody>
                  <a:tcPr marL="68580" marR="68580" marT="0" marB="0"/>
                </a:tc>
              </a:tr>
              <a:tr h="15688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lang="en-US" sz="2000" b="1" baseline="-25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hydroxides and salts are soluble in water, cations are colorless.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7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92378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990600"/>
            <a:ext cx="8458200" cy="5841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562884"/>
              </p:ext>
            </p:extLst>
          </p:nvPr>
        </p:nvGraphicFramePr>
        <p:xfrm>
          <a:off x="457200" y="1981200"/>
          <a:ext cx="8382000" cy="3311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138"/>
                <a:gridCol w="1445172"/>
                <a:gridCol w="2167759"/>
                <a:gridCol w="3612931"/>
              </a:tblGrid>
              <a:tr h="3002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Reagent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Analytical 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Properties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70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hot water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97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yellow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hot water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75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crystal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 crystal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HNO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70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white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mineral acids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70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NaOH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 brown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Soluble in mineral acids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70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KSCN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 solution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228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lang="en-US" sz="20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NaOH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baseline="30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↑ sharp smell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Phenolphthalein  -raspberry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54102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hlinkClick r:id="rId2"/>
              </a:rPr>
              <a:t>Solubility Chart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7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0668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2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a chemistry practical test-paper one student realized two analytical reactions, having the following substances at his disposal: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Fe</a:t>
            </a:r>
            <a:r>
              <a:rPr lang="en-US" sz="24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</a:t>
            </a:r>
            <a:r>
              <a:rPr lang="en-US" sz="24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НCl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KOH,  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AgNO</a:t>
            </a:r>
            <a:r>
              <a:rPr lang="en-US" sz="24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(NH</a:t>
            </a:r>
            <a:r>
              <a:rPr lang="en-US" sz="24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lang="en-US" sz="24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case the analytical signal was different.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each case, choose one pair of substances from the list above and write an equation of the identifying reactions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molecular, complete ionic, and net ionic equation form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………………………….……………………………………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…………….…………………..……………………………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Analytical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.………………………………….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36602"/>
            <a:ext cx="419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Analysis of 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66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1000</Words>
  <Application>Microsoft Office PowerPoint</Application>
  <PresentationFormat>On-screen Show (4:3)</PresentationFormat>
  <Paragraphs>236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TTM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CHEMIST</dc:creator>
  <cp:lastModifiedBy>Office</cp:lastModifiedBy>
  <cp:revision>216</cp:revision>
  <dcterms:created xsi:type="dcterms:W3CDTF">2008-01-13T07:48:29Z</dcterms:created>
  <dcterms:modified xsi:type="dcterms:W3CDTF">2021-04-01T10:33:24Z</dcterms:modified>
</cp:coreProperties>
</file>