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activeX/activeX2.xml" ContentType="application/vnd.ms-office.activeX+xml"/>
  <Override PartName="/ppt/activeX/activeX1.bin" ContentType="application/vnd.ms-office.activeX"/>
  <Override PartName="/ppt/activeX/activeX3.xml" ContentType="application/vnd.ms-office.activeX+xml"/>
  <Override PartName="/ppt/activeX/activeX4.xml" ContentType="application/vnd.ms-office.activeX+xml"/>
  <Override PartName="/ppt/activeX/activeX2.bin" ContentType="application/vnd.ms-office.activeX"/>
  <Override PartName="/ppt/notesSlides/notesSlide1.xml" ContentType="application/vnd.openxmlformats-officedocument.presentationml.notesSlide+xml"/>
  <Override PartName="/ppt/activeX/activeX5.xml" ContentType="application/vnd.ms-office.activeX+xml"/>
  <Override PartName="/ppt/activeX/activeX3.bin" ContentType="application/vnd.ms-office.activeX"/>
  <Override PartName="/ppt/activeX/activeX6.xml" ContentType="application/vnd.ms-office.activeX+xml"/>
  <Override PartName="/ppt/activeX/activeX4.bin" ContentType="application/vnd.ms-office.activeX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7" r:id="rId2"/>
    <p:sldId id="291" r:id="rId3"/>
    <p:sldId id="258" r:id="rId4"/>
    <p:sldId id="296" r:id="rId5"/>
    <p:sldId id="292" r:id="rId6"/>
    <p:sldId id="293" r:id="rId7"/>
    <p:sldId id="294" r:id="rId8"/>
    <p:sldId id="308" r:id="rId9"/>
    <p:sldId id="310" r:id="rId10"/>
    <p:sldId id="309" r:id="rId11"/>
    <p:sldId id="295" r:id="rId12"/>
    <p:sldId id="297" r:id="rId13"/>
    <p:sldId id="298" r:id="rId14"/>
    <p:sldId id="340" r:id="rId15"/>
    <p:sldId id="300" r:id="rId16"/>
    <p:sldId id="299" r:id="rId17"/>
    <p:sldId id="301" r:id="rId18"/>
    <p:sldId id="302" r:id="rId19"/>
    <p:sldId id="303" r:id="rId20"/>
    <p:sldId id="304" r:id="rId21"/>
    <p:sldId id="305" r:id="rId22"/>
    <p:sldId id="306" r:id="rId23"/>
    <p:sldId id="311" r:id="rId24"/>
    <p:sldId id="312" r:id="rId25"/>
    <p:sldId id="307" r:id="rId26"/>
    <p:sldId id="313" r:id="rId27"/>
    <p:sldId id="320" r:id="rId28"/>
    <p:sldId id="314" r:id="rId29"/>
    <p:sldId id="315" r:id="rId30"/>
    <p:sldId id="323" r:id="rId31"/>
    <p:sldId id="324" r:id="rId32"/>
    <p:sldId id="316" r:id="rId33"/>
    <p:sldId id="318" r:id="rId34"/>
    <p:sldId id="319" r:id="rId35"/>
    <p:sldId id="325" r:id="rId36"/>
    <p:sldId id="326" r:id="rId37"/>
    <p:sldId id="339" r:id="rId38"/>
    <p:sldId id="321" r:id="rId39"/>
    <p:sldId id="322" r:id="rId40"/>
    <p:sldId id="330" r:id="rId41"/>
    <p:sldId id="327" r:id="rId42"/>
    <p:sldId id="328" r:id="rId43"/>
    <p:sldId id="329" r:id="rId44"/>
    <p:sldId id="331" r:id="rId45"/>
    <p:sldId id="332" r:id="rId46"/>
    <p:sldId id="333" r:id="rId47"/>
    <p:sldId id="334" r:id="rId48"/>
    <p:sldId id="335" r:id="rId49"/>
    <p:sldId id="336" r:id="rId50"/>
    <p:sldId id="337" r:id="rId51"/>
    <p:sldId id="290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7B4"/>
    <a:srgbClr val="3276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>
      <p:cViewPr varScale="1">
        <p:scale>
          <a:sx n="85" d="100"/>
          <a:sy n="85" d="100"/>
        </p:scale>
        <p:origin x="141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activeX1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Magic Foam.wmv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-1"/>
  <ax:ocxPr ax:name="currentMarker" ax:value="0"/>
  <ax:ocxPr ax:name="invokeURLs" ax:value="-1"/>
  <ax:ocxPr ax:name="baseURL" ax:value=""/>
  <ax:ocxPr ax:name="volume" ax:value="10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17145"/>
  <ax:ocxPr ax:name="_cy" ax:value="14182"/>
</ax:ocx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Activation Energy.wmv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-1"/>
  <ax:ocxPr ax:name="currentMarker" ax:value="0"/>
  <ax:ocxPr ax:name="invokeURLs" ax:value="-1"/>
  <ax:ocxPr ax:name="baseURL" ax:value=""/>
  <ax:ocxPr ax:name="volume" ax:value="10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17568"/>
  <ax:ocxPr ax:name="_cy" ax:value="14817"/>
</ax:ocx>
</file>

<file path=ppt/activeX/activeX4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Factors Affecting Rate.wmv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-1"/>
  <ax:ocxPr ax:name="currentMarker" ax:value="0"/>
  <ax:ocxPr ax:name="invokeURLs" ax:value="-1"/>
  <ax:ocxPr ax:name="baseURL" ax:value=""/>
  <ax:ocxPr ax:name="volume" ax:value="10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16717"/>
  <ax:ocxPr ax:name="_cy" ax:value="14393"/>
</ax:ocx>
</file>

<file path=ppt/activeX/activeX8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Catalytic Destruction of O3.wmv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-1"/>
  <ax:ocxPr ax:name="currentMarker" ax:value="0"/>
  <ax:ocxPr ax:name="invokeURLs" ax:value="-1"/>
  <ax:ocxPr ax:name="baseURL" ax:value=""/>
  <ax:ocxPr ax:name="volume" ax:value="10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16726"/>
  <ax:ocxPr ax:name="_cy" ax:value="14393"/>
</ax:ocx>
</file>

<file path=ppt/activeX/activeX9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Catalysis.wmv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-1"/>
  <ax:ocxPr ax:name="currentMarker" ax:value="0"/>
  <ax:ocxPr ax:name="invokeURLs" ax:value="-1"/>
  <ax:ocxPr ax:name="baseURL" ax:value=""/>
  <ax:ocxPr ax:name="volume" ax:value="10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16726"/>
  <ax:ocxPr ax:name="_cy" ax:value="14393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19A10-4BB2-4FB4-A0ED-6F768CABE80F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E88DD-84ED-401E-9B0A-A84F765B6D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76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08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7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EF8CE-FA2F-4B10-AEBA-C70C0D32F7DD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5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8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8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3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8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3.w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9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Rate of Reactions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1" name="TextBox 10"/>
          <p:cNvSpPr txBox="1"/>
          <p:nvPr/>
        </p:nvSpPr>
        <p:spPr>
          <a:xfrm>
            <a:off x="609600" y="1905000"/>
            <a:ext cx="8229600" cy="2308324"/>
          </a:xfrm>
          <a:prstGeom prst="rect">
            <a:avLst/>
          </a:prstGeom>
          <a:ln w="0" cap="rnd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C000"/>
              </a:buClr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Meaning and Measurement of Rate of Reactions</a:t>
            </a:r>
          </a:p>
          <a:p>
            <a:pPr marL="342900" indent="-342900">
              <a:lnSpc>
                <a:spcPct val="150000"/>
              </a:lnSpc>
              <a:buClr>
                <a:srgbClr val="FFC000"/>
              </a:buClr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Collision Theory</a:t>
            </a:r>
          </a:p>
          <a:p>
            <a:pPr marL="342900" indent="-342900">
              <a:lnSpc>
                <a:spcPct val="150000"/>
              </a:lnSpc>
              <a:buClr>
                <a:srgbClr val="FFC000"/>
              </a:buClr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Rate Expression and Rate Constant</a:t>
            </a:r>
          </a:p>
          <a:p>
            <a:pPr marL="342900" indent="-342900">
              <a:lnSpc>
                <a:spcPct val="150000"/>
              </a:lnSpc>
              <a:buClr>
                <a:srgbClr val="FFC000"/>
              </a:buClr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Factors Affecting Rate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1295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Table of Contents</a:t>
            </a:r>
            <a:endParaRPr lang="en-US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436602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Meaning and Measurement of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53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3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Consider the following reaction: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		N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+ 3H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2NH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3(g)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If the rate of loss of hydrogen gas is 0.03 mol · L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· s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what is the rate of production of ammonia?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4027944"/>
            <a:ext cx="853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From the balanced equation we see that there are 2 moles NH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produced for every 3 moles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used. Thus: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rate NH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production =2/3 × (0.03 mol · L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· s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 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= </a:t>
            </a:r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0.02 mol · L</a:t>
            </a:r>
            <a:r>
              <a:rPr lang="en-US" sz="2400" b="1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· s</a:t>
            </a:r>
            <a:r>
              <a:rPr lang="en-US" sz="2400" b="1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-1</a:t>
            </a:r>
            <a:endParaRPr lang="en-US" sz="24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436602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Meaning and Measurement of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381780"/>
            <a:ext cx="853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4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0.05 mol of 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gas is produced in 1-L container within 2 minutes according to the reaction below. Find the rate of consumption of 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and 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gases in M/s.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2SO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 +  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  2SO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(g)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810000"/>
            <a:ext cx="853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5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rate of the reaction according to Mg is 0.6 g/s. What is the pressure of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gas produced at STP after 5 min in 1-L container?  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2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Mg(s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+  2H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O(g)  </a:t>
            </a:r>
            <a:r>
              <a:rPr lang="en-US" sz="2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  </a:t>
            </a:r>
            <a:r>
              <a:rPr lang="en-US" sz="2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Mg(OH)</a:t>
            </a:r>
            <a:r>
              <a:rPr lang="en-US" sz="2400" baseline="-25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+ 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(g)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04800" y="990600"/>
            <a:ext cx="8458200" cy="2305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Collision theory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explains the chemical reactions occur as a result of collisions. For a collision to lead to a reaction;</a:t>
            </a:r>
          </a:p>
          <a:p>
            <a:pPr marL="685800" lvl="1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Molecules must be properly oriented,</a:t>
            </a:r>
          </a:p>
          <a:p>
            <a:pPr marL="685800" lvl="1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Molecules must have enough energy.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04800" y="3368045"/>
            <a:ext cx="8458200" cy="34137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Arrhenius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proposed that for colliding molecules to lead to a reaction they must be “activated”.</a:t>
            </a: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minimum energy which reacting molecules must have for resulting in a reaction is called “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activation energy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”,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The molecules which have activation energy can form “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activated complex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“transition state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”. 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3250" name="Picture 2" descr="H:\PPTs Preparation Materials\Rate of Reactions\Rate of reactions-Photos\Particle Collision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219200"/>
            <a:ext cx="7951992" cy="543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18792" name="ShockwaveFlash1" r:id="rId2" imgW="5943600" imgH="4952880"/>
        </mc:Choice>
        <mc:Fallback>
          <p:control name="ShockwaveFlash1" r:id="rId2" imgW="5943600" imgH="4952880">
            <p:pic>
              <p:nvPicPr>
                <p:cNvPr id="2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1676400" y="1447800"/>
                  <a:ext cx="5943600" cy="495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58376" name="WindowsMediaPlayer1" r:id="rId2" imgW="6324480" imgH="5334120"/>
        </mc:Choice>
        <mc:Fallback>
          <p:control name="WindowsMediaPlayer1" r:id="rId2" imgW="6324480" imgH="5334120">
            <p:pic>
              <p:nvPicPr>
                <p:cNvPr id="2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1447800" y="1219200"/>
                  <a:ext cx="6324600" cy="5334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54280" name="ShockwaveFlash1" r:id="rId2" imgW="5943600" imgH="4952880"/>
        </mc:Choice>
        <mc:Fallback>
          <p:control name="ShockwaveFlash1" r:id="rId2" imgW="5943600" imgH="4952880">
            <p:pic>
              <p:nvPicPr>
                <p:cNvPr id="2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1676400" y="1447800"/>
                  <a:ext cx="5943600" cy="495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219200" y="1066799"/>
            <a:ext cx="6934200" cy="5683107"/>
            <a:chOff x="1219200" y="863685"/>
            <a:chExt cx="6477000" cy="5231634"/>
          </a:xfrm>
        </p:grpSpPr>
        <p:pic>
          <p:nvPicPr>
            <p:cNvPr id="59394" name="Picture 2" descr="H:\PPTs Preparation Materials\Rate of Reactions\Rate of reactions-Photos\Collision Theory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219200" y="863685"/>
              <a:ext cx="6477000" cy="4736321"/>
            </a:xfrm>
            <a:prstGeom prst="rect">
              <a:avLst/>
            </a:prstGeom>
            <a:noFill/>
          </p:spPr>
        </p:pic>
        <p:cxnSp>
          <p:nvCxnSpPr>
            <p:cNvPr id="8" name="Straight Arrow Connector 7"/>
            <p:cNvCxnSpPr/>
            <p:nvPr/>
          </p:nvCxnSpPr>
          <p:spPr>
            <a:xfrm flipV="1">
              <a:off x="4648200" y="3124200"/>
              <a:ext cx="1447800" cy="6858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042904" y="2921358"/>
              <a:ext cx="463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∆H</a:t>
              </a:r>
              <a:endParaRPr lang="en-US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00200" y="5633654"/>
              <a:ext cx="60388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PE-RC Diagram for an exothermic reaction</a:t>
              </a:r>
              <a:endParaRPr lang="en-US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371600" y="1066800"/>
            <a:ext cx="7237586" cy="5690469"/>
            <a:chOff x="1391478" y="1098886"/>
            <a:chExt cx="6608231" cy="5162602"/>
          </a:xfrm>
        </p:grpSpPr>
        <p:sp>
          <p:nvSpPr>
            <p:cNvPr id="11" name="TextBox 10"/>
            <p:cNvSpPr txBox="1"/>
            <p:nvPr/>
          </p:nvSpPr>
          <p:spPr>
            <a:xfrm>
              <a:off x="1600200" y="5799823"/>
              <a:ext cx="63995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PE-RC Diagram for an endothermic reaction</a:t>
              </a:r>
              <a:endParaRPr lang="en-US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60418" name="Picture 2" descr="H:\PPTs Preparation Materials\Rate of Reactions\Rate of reactions-Photos\Collision Theory3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91478" y="1098886"/>
              <a:ext cx="6400800" cy="4683307"/>
            </a:xfrm>
            <a:prstGeom prst="rect">
              <a:avLst/>
            </a:prstGeom>
            <a:noFill/>
          </p:spPr>
        </p:pic>
        <p:cxnSp>
          <p:nvCxnSpPr>
            <p:cNvPr id="8" name="Straight Arrow Connector 7"/>
            <p:cNvCxnSpPr/>
            <p:nvPr/>
          </p:nvCxnSpPr>
          <p:spPr>
            <a:xfrm flipV="1">
              <a:off x="6331226" y="3656749"/>
              <a:ext cx="685800" cy="3048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7026965" y="3449355"/>
              <a:ext cx="463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∆H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57200" y="1156716"/>
            <a:ext cx="84582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The heat of reaction, ∆H,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terms of activation energies is defined as follows;</a:t>
            </a: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		∆H = </a:t>
            </a:r>
            <a:r>
              <a:rPr lang="en-US" sz="2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Ea</a:t>
            </a:r>
            <a:r>
              <a:rPr lang="en-US" sz="2400" baseline="-250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- Ea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266700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6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 the PE-RC diagram for C  +  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  CO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given below;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					calculate,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∆H,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Ea</a:t>
            </a:r>
            <a:r>
              <a:rPr lang="en-US" sz="2400" baseline="-25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and Ea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13082" y="3581400"/>
            <a:ext cx="3919624" cy="2960132"/>
            <a:chOff x="413082" y="3581400"/>
            <a:chExt cx="3919624" cy="2960132"/>
          </a:xfrm>
        </p:grpSpPr>
        <p:cxnSp>
          <p:nvCxnSpPr>
            <p:cNvPr id="17" name="AutoShape 4"/>
            <p:cNvCxnSpPr>
              <a:cxnSpLocks noChangeShapeType="1"/>
            </p:cNvCxnSpPr>
            <p:nvPr/>
          </p:nvCxnSpPr>
          <p:spPr bwMode="auto">
            <a:xfrm flipV="1">
              <a:off x="827506" y="6172200"/>
              <a:ext cx="3505200" cy="4908"/>
            </a:xfrm>
            <a:prstGeom prst="straightConnector1">
              <a:avLst/>
            </a:prstGeom>
            <a:noFill/>
            <a:ln w="25400">
              <a:solidFill>
                <a:srgbClr val="FFFFFF"/>
              </a:solidFill>
              <a:round/>
              <a:headEnd/>
              <a:tailEnd type="triangle" w="med" len="med"/>
            </a:ln>
          </p:spPr>
        </p:cxnSp>
        <p:cxnSp>
          <p:nvCxnSpPr>
            <p:cNvPr id="18" name="AutoShape 5"/>
            <p:cNvCxnSpPr>
              <a:cxnSpLocks noChangeShapeType="1"/>
            </p:cNvCxnSpPr>
            <p:nvPr/>
          </p:nvCxnSpPr>
          <p:spPr bwMode="auto">
            <a:xfrm rot="5400000" flipH="1" flipV="1">
              <a:off x="-378592" y="4950592"/>
              <a:ext cx="2433584" cy="1588"/>
            </a:xfrm>
            <a:prstGeom prst="straightConnector1">
              <a:avLst/>
            </a:prstGeom>
            <a:noFill/>
            <a:ln w="25400">
              <a:solidFill>
                <a:srgbClr val="FFFFFF"/>
              </a:solidFill>
              <a:round/>
              <a:headEnd/>
              <a:tailEnd type="triangle" w="med" len="med"/>
            </a:ln>
          </p:spPr>
        </p:cxnSp>
        <p:sp>
          <p:nvSpPr>
            <p:cNvPr id="19" name="Arc 6"/>
            <p:cNvSpPr>
              <a:spLocks/>
            </p:cNvSpPr>
            <p:nvPr/>
          </p:nvSpPr>
          <p:spPr bwMode="auto">
            <a:xfrm>
              <a:off x="1676400" y="4304763"/>
              <a:ext cx="533400" cy="1066800"/>
            </a:xfrm>
            <a:custGeom>
              <a:avLst/>
              <a:gdLst>
                <a:gd name="G0" fmla="+- 20612 0 0"/>
                <a:gd name="G1" fmla="+- 21600 0 0"/>
                <a:gd name="G2" fmla="+- 21600 0 0"/>
                <a:gd name="T0" fmla="*/ 0 w 21356"/>
                <a:gd name="T1" fmla="*/ 15143 h 21600"/>
                <a:gd name="T2" fmla="*/ 21356 w 21356"/>
                <a:gd name="T3" fmla="*/ 13 h 21600"/>
                <a:gd name="T4" fmla="*/ 20612 w 2135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356" h="21600" fill="none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0860" y="0"/>
                    <a:pt x="21108" y="4"/>
                    <a:pt x="21356" y="12"/>
                  </a:cubicBezTo>
                </a:path>
                <a:path w="21356" h="21600" stroke="0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0860" y="0"/>
                    <a:pt x="21108" y="4"/>
                    <a:pt x="21356" y="12"/>
                  </a:cubicBezTo>
                  <a:lnTo>
                    <a:pt x="20612" y="21600"/>
                  </a:lnTo>
                  <a:close/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rc 7"/>
            <p:cNvSpPr>
              <a:spLocks/>
            </p:cNvSpPr>
            <p:nvPr/>
          </p:nvSpPr>
          <p:spPr bwMode="auto">
            <a:xfrm rot="927320" flipH="1">
              <a:off x="2076231" y="4333805"/>
              <a:ext cx="470599" cy="543421"/>
            </a:xfrm>
            <a:custGeom>
              <a:avLst/>
              <a:gdLst>
                <a:gd name="G0" fmla="+- 20612 0 0"/>
                <a:gd name="G1" fmla="+- 21600 0 0"/>
                <a:gd name="G2" fmla="+- 21600 0 0"/>
                <a:gd name="T0" fmla="*/ 0 w 24813"/>
                <a:gd name="T1" fmla="*/ 15143 h 21600"/>
                <a:gd name="T2" fmla="*/ 24813 w 24813"/>
                <a:gd name="T3" fmla="*/ 412 h 21600"/>
                <a:gd name="T4" fmla="*/ 20612 w 2481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813" h="21600" fill="none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2022" y="0"/>
                    <a:pt x="23429" y="138"/>
                    <a:pt x="24812" y="412"/>
                  </a:cubicBezTo>
                </a:path>
                <a:path w="24813" h="21600" stroke="0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2022" y="0"/>
                    <a:pt x="23429" y="138"/>
                    <a:pt x="24812" y="412"/>
                  </a:cubicBezTo>
                  <a:lnTo>
                    <a:pt x="20612" y="21600"/>
                  </a:lnTo>
                  <a:close/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7200" y="3581400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PE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31320" y="6172200"/>
              <a:ext cx="431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RC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838200" y="5029200"/>
              <a:ext cx="8382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Arc 6"/>
            <p:cNvSpPr>
              <a:spLocks/>
            </p:cNvSpPr>
            <p:nvPr/>
          </p:nvSpPr>
          <p:spPr bwMode="auto">
            <a:xfrm rot="16047127">
              <a:off x="2482662" y="4782968"/>
              <a:ext cx="961865" cy="856077"/>
            </a:xfrm>
            <a:custGeom>
              <a:avLst/>
              <a:gdLst>
                <a:gd name="G0" fmla="+- 20612 0 0"/>
                <a:gd name="G1" fmla="+- 21600 0 0"/>
                <a:gd name="G2" fmla="+- 21600 0 0"/>
                <a:gd name="T0" fmla="*/ 0 w 21356"/>
                <a:gd name="T1" fmla="*/ 15143 h 21600"/>
                <a:gd name="T2" fmla="*/ 21356 w 21356"/>
                <a:gd name="T3" fmla="*/ 13 h 21600"/>
                <a:gd name="T4" fmla="*/ 20612 w 2135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356" h="21600" fill="none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0860" y="0"/>
                    <a:pt x="21108" y="4"/>
                    <a:pt x="21356" y="12"/>
                  </a:cubicBezTo>
                </a:path>
                <a:path w="21356" h="21600" stroke="0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0860" y="0"/>
                    <a:pt x="21108" y="4"/>
                    <a:pt x="21356" y="12"/>
                  </a:cubicBezTo>
                  <a:lnTo>
                    <a:pt x="20612" y="21600"/>
                  </a:lnTo>
                  <a:close/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3137079" y="5676363"/>
              <a:ext cx="8382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endCxn id="23" idx="0"/>
            </p:cNvCxnSpPr>
            <p:nvPr/>
          </p:nvCxnSpPr>
          <p:spPr>
            <a:xfrm>
              <a:off x="838200" y="5676363"/>
              <a:ext cx="2286000" cy="7449"/>
            </a:xfrm>
            <a:prstGeom prst="line">
              <a:avLst/>
            </a:prstGeom>
            <a:ln w="254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838200" y="4288588"/>
              <a:ext cx="2377440" cy="7449"/>
            </a:xfrm>
            <a:prstGeom prst="line">
              <a:avLst/>
            </a:prstGeom>
            <a:ln w="254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3231140" y="5430246"/>
              <a:ext cx="473206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CO</a:t>
              </a:r>
              <a:r>
                <a:rPr lang="en-US" sz="1200" baseline="-25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en-US" sz="120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71624" y="4767176"/>
              <a:ext cx="77938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  +  O</a:t>
              </a:r>
              <a:r>
                <a:rPr lang="en-US" sz="1200" baseline="-25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1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sz="12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57200" y="4146606"/>
              <a:ext cx="457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242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13082" y="5535865"/>
              <a:ext cx="533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-393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36314" y="4888836"/>
              <a:ext cx="304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0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Rate of Reactions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1905000"/>
            <a:ext cx="845820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List down some moving objects with their average speeds.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12954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Warm up</a:t>
            </a:r>
            <a:endParaRPr lang="en-US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8527" y="3043535"/>
            <a:ext cx="5312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Explain how you know their speeds.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57200" y="4417700"/>
            <a:ext cx="845820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Try to explain some chemical changes with their rates.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143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413082" y="1689278"/>
            <a:ext cx="4463718" cy="3873321"/>
            <a:chOff x="413082" y="1689279"/>
            <a:chExt cx="3919624" cy="2960132"/>
          </a:xfrm>
        </p:grpSpPr>
        <p:cxnSp>
          <p:nvCxnSpPr>
            <p:cNvPr id="17" name="AutoShape 4"/>
            <p:cNvCxnSpPr>
              <a:cxnSpLocks noChangeShapeType="1"/>
            </p:cNvCxnSpPr>
            <p:nvPr/>
          </p:nvCxnSpPr>
          <p:spPr bwMode="auto">
            <a:xfrm flipV="1">
              <a:off x="827506" y="4280079"/>
              <a:ext cx="3505200" cy="4908"/>
            </a:xfrm>
            <a:prstGeom prst="straightConnector1">
              <a:avLst/>
            </a:prstGeom>
            <a:noFill/>
            <a:ln w="25400">
              <a:solidFill>
                <a:srgbClr val="FFFFFF"/>
              </a:solidFill>
              <a:round/>
              <a:headEnd/>
              <a:tailEnd type="triangle" w="med" len="med"/>
            </a:ln>
          </p:spPr>
        </p:cxnSp>
        <p:cxnSp>
          <p:nvCxnSpPr>
            <p:cNvPr id="18" name="AutoShape 5"/>
            <p:cNvCxnSpPr>
              <a:cxnSpLocks noChangeShapeType="1"/>
            </p:cNvCxnSpPr>
            <p:nvPr/>
          </p:nvCxnSpPr>
          <p:spPr bwMode="auto">
            <a:xfrm rot="5400000" flipH="1" flipV="1">
              <a:off x="-378592" y="3058471"/>
              <a:ext cx="2433584" cy="1588"/>
            </a:xfrm>
            <a:prstGeom prst="straightConnector1">
              <a:avLst/>
            </a:prstGeom>
            <a:noFill/>
            <a:ln w="25400">
              <a:solidFill>
                <a:srgbClr val="FFFFFF"/>
              </a:solidFill>
              <a:round/>
              <a:headEnd/>
              <a:tailEnd type="triangle" w="med" len="med"/>
            </a:ln>
          </p:spPr>
        </p:cxnSp>
        <p:sp>
          <p:nvSpPr>
            <p:cNvPr id="19" name="Arc 6"/>
            <p:cNvSpPr>
              <a:spLocks/>
            </p:cNvSpPr>
            <p:nvPr/>
          </p:nvSpPr>
          <p:spPr bwMode="auto">
            <a:xfrm>
              <a:off x="1676400" y="2412642"/>
              <a:ext cx="533400" cy="1066800"/>
            </a:xfrm>
            <a:custGeom>
              <a:avLst/>
              <a:gdLst>
                <a:gd name="G0" fmla="+- 20612 0 0"/>
                <a:gd name="G1" fmla="+- 21600 0 0"/>
                <a:gd name="G2" fmla="+- 21600 0 0"/>
                <a:gd name="T0" fmla="*/ 0 w 21356"/>
                <a:gd name="T1" fmla="*/ 15143 h 21600"/>
                <a:gd name="T2" fmla="*/ 21356 w 21356"/>
                <a:gd name="T3" fmla="*/ 13 h 21600"/>
                <a:gd name="T4" fmla="*/ 20612 w 2135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356" h="21600" fill="none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0860" y="0"/>
                    <a:pt x="21108" y="4"/>
                    <a:pt x="21356" y="12"/>
                  </a:cubicBezTo>
                </a:path>
                <a:path w="21356" h="21600" stroke="0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0860" y="0"/>
                    <a:pt x="21108" y="4"/>
                    <a:pt x="21356" y="12"/>
                  </a:cubicBezTo>
                  <a:lnTo>
                    <a:pt x="20612" y="21600"/>
                  </a:lnTo>
                  <a:close/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rc 7"/>
            <p:cNvSpPr>
              <a:spLocks/>
            </p:cNvSpPr>
            <p:nvPr/>
          </p:nvSpPr>
          <p:spPr bwMode="auto">
            <a:xfrm rot="927320" flipH="1">
              <a:off x="2076231" y="2441684"/>
              <a:ext cx="470599" cy="543421"/>
            </a:xfrm>
            <a:custGeom>
              <a:avLst/>
              <a:gdLst>
                <a:gd name="G0" fmla="+- 20612 0 0"/>
                <a:gd name="G1" fmla="+- 21600 0 0"/>
                <a:gd name="G2" fmla="+- 21600 0 0"/>
                <a:gd name="T0" fmla="*/ 0 w 24813"/>
                <a:gd name="T1" fmla="*/ 15143 h 21600"/>
                <a:gd name="T2" fmla="*/ 24813 w 24813"/>
                <a:gd name="T3" fmla="*/ 412 h 21600"/>
                <a:gd name="T4" fmla="*/ 20612 w 2481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813" h="21600" fill="none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2022" y="0"/>
                    <a:pt x="23429" y="138"/>
                    <a:pt x="24812" y="412"/>
                  </a:cubicBezTo>
                </a:path>
                <a:path w="24813" h="21600" stroke="0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2022" y="0"/>
                    <a:pt x="23429" y="138"/>
                    <a:pt x="24812" y="412"/>
                  </a:cubicBezTo>
                  <a:lnTo>
                    <a:pt x="20612" y="21600"/>
                  </a:lnTo>
                  <a:close/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7200" y="1689279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PE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31320" y="4280079"/>
              <a:ext cx="431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RC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838200" y="3137079"/>
              <a:ext cx="8382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Arc 6"/>
            <p:cNvSpPr>
              <a:spLocks/>
            </p:cNvSpPr>
            <p:nvPr/>
          </p:nvSpPr>
          <p:spPr bwMode="auto">
            <a:xfrm rot="16047127">
              <a:off x="2482662" y="2890847"/>
              <a:ext cx="961865" cy="856077"/>
            </a:xfrm>
            <a:custGeom>
              <a:avLst/>
              <a:gdLst>
                <a:gd name="G0" fmla="+- 20612 0 0"/>
                <a:gd name="G1" fmla="+- 21600 0 0"/>
                <a:gd name="G2" fmla="+- 21600 0 0"/>
                <a:gd name="T0" fmla="*/ 0 w 21356"/>
                <a:gd name="T1" fmla="*/ 15143 h 21600"/>
                <a:gd name="T2" fmla="*/ 21356 w 21356"/>
                <a:gd name="T3" fmla="*/ 13 h 21600"/>
                <a:gd name="T4" fmla="*/ 20612 w 2135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356" h="21600" fill="none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0860" y="0"/>
                    <a:pt x="21108" y="4"/>
                    <a:pt x="21356" y="12"/>
                  </a:cubicBezTo>
                </a:path>
                <a:path w="21356" h="21600" stroke="0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0860" y="0"/>
                    <a:pt x="21108" y="4"/>
                    <a:pt x="21356" y="12"/>
                  </a:cubicBezTo>
                  <a:lnTo>
                    <a:pt x="20612" y="21600"/>
                  </a:lnTo>
                  <a:close/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3137079" y="3784242"/>
              <a:ext cx="8382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endCxn id="23" idx="0"/>
            </p:cNvCxnSpPr>
            <p:nvPr/>
          </p:nvCxnSpPr>
          <p:spPr>
            <a:xfrm>
              <a:off x="838200" y="3784242"/>
              <a:ext cx="2286000" cy="7449"/>
            </a:xfrm>
            <a:prstGeom prst="line">
              <a:avLst/>
            </a:prstGeom>
            <a:ln w="254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838200" y="2396467"/>
              <a:ext cx="2377440" cy="7449"/>
            </a:xfrm>
            <a:prstGeom prst="line">
              <a:avLst/>
            </a:prstGeom>
            <a:ln w="254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3231140" y="3538125"/>
              <a:ext cx="473206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CO</a:t>
              </a:r>
              <a:r>
                <a:rPr lang="en-US" sz="1200" baseline="-25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en-US" sz="120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71624" y="2875055"/>
              <a:ext cx="77938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  +  O</a:t>
              </a:r>
              <a:r>
                <a:rPr lang="en-US" sz="1200" baseline="-25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1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sz="1200" dirty="0"/>
            </a:p>
          </p:txBody>
        </p:sp>
        <p:cxnSp>
          <p:nvCxnSpPr>
            <p:cNvPr id="49" name="AutoShape 4"/>
            <p:cNvCxnSpPr>
              <a:cxnSpLocks noChangeShapeType="1"/>
            </p:cNvCxnSpPr>
            <p:nvPr/>
          </p:nvCxnSpPr>
          <p:spPr bwMode="auto">
            <a:xfrm rot="16260000" flipV="1">
              <a:off x="1240458" y="2770209"/>
              <a:ext cx="731520" cy="12036"/>
            </a:xfrm>
            <a:prstGeom prst="straightConnector1">
              <a:avLst/>
            </a:prstGeom>
            <a:noFill/>
            <a:ln w="25400">
              <a:solidFill>
                <a:srgbClr val="FFFFFF"/>
              </a:solidFill>
              <a:prstDash val="dash"/>
              <a:round/>
              <a:headEnd type="triangle"/>
              <a:tailEnd type="triangle" w="med" len="med"/>
            </a:ln>
          </p:spPr>
        </p:cxnSp>
        <p:cxnSp>
          <p:nvCxnSpPr>
            <p:cNvPr id="54" name="AutoShape 4"/>
            <p:cNvCxnSpPr>
              <a:cxnSpLocks noChangeShapeType="1"/>
            </p:cNvCxnSpPr>
            <p:nvPr/>
          </p:nvCxnSpPr>
          <p:spPr bwMode="auto">
            <a:xfrm rot="16200000" flipV="1">
              <a:off x="2467278" y="3072374"/>
              <a:ext cx="1325880" cy="12036"/>
            </a:xfrm>
            <a:prstGeom prst="straightConnector1">
              <a:avLst/>
            </a:prstGeom>
            <a:noFill/>
            <a:ln w="25400">
              <a:solidFill>
                <a:srgbClr val="FFFFFF"/>
              </a:solidFill>
              <a:prstDash val="dash"/>
              <a:round/>
              <a:headEnd type="triangle"/>
              <a:tailEnd type="triangle" w="med" len="med"/>
            </a:ln>
          </p:spPr>
        </p:cxnSp>
        <p:cxnSp>
          <p:nvCxnSpPr>
            <p:cNvPr id="55" name="AutoShape 4"/>
            <p:cNvCxnSpPr>
              <a:cxnSpLocks noChangeShapeType="1"/>
            </p:cNvCxnSpPr>
            <p:nvPr/>
          </p:nvCxnSpPr>
          <p:spPr bwMode="auto">
            <a:xfrm rot="16260000" flipV="1">
              <a:off x="1085624" y="3464809"/>
              <a:ext cx="594360" cy="12036"/>
            </a:xfrm>
            <a:prstGeom prst="straightConnector1">
              <a:avLst/>
            </a:prstGeom>
            <a:noFill/>
            <a:ln w="25400">
              <a:solidFill>
                <a:srgbClr val="FFFFFF"/>
              </a:solidFill>
              <a:prstDash val="solid"/>
              <a:round/>
              <a:headEnd type="triangle"/>
              <a:tailEnd type="triangle" w="med" len="med"/>
            </a:ln>
          </p:spPr>
        </p:cxnSp>
        <p:sp>
          <p:nvSpPr>
            <p:cNvPr id="56" name="TextBox 55"/>
            <p:cNvSpPr txBox="1"/>
            <p:nvPr/>
          </p:nvSpPr>
          <p:spPr>
            <a:xfrm>
              <a:off x="1328824" y="3316214"/>
              <a:ext cx="457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∆H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57200" y="2254485"/>
              <a:ext cx="457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242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13082" y="3643744"/>
              <a:ext cx="533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-393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36314" y="2996715"/>
              <a:ext cx="304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0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076575" y="2867025"/>
              <a:ext cx="456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Ea</a:t>
              </a:r>
              <a:r>
                <a:rPr lang="en-US" baseline="-25000" dirty="0" smtClean="0">
                  <a:solidFill>
                    <a:schemeClr val="bg1"/>
                  </a:solidFill>
                </a:rPr>
                <a:t>r</a:t>
              </a:r>
              <a:endParaRPr lang="en-US" baseline="-25000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190625" y="2450068"/>
              <a:ext cx="4487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Ea</a:t>
              </a:r>
              <a:r>
                <a:rPr lang="en-US" baseline="-25000" dirty="0" err="1" smtClean="0">
                  <a:solidFill>
                    <a:schemeClr val="bg1"/>
                  </a:solidFill>
                </a:rPr>
                <a:t>f</a:t>
              </a:r>
              <a:endParaRPr lang="en-US" baseline="-25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648200" y="2533471"/>
            <a:ext cx="335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∆H =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Ea</a:t>
            </a:r>
            <a:r>
              <a:rPr lang="en-US" sz="2400" baseline="-25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Ea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</a:t>
            </a:r>
          </a:p>
          <a:p>
            <a:pPr>
              <a:lnSpc>
                <a:spcPct val="150000"/>
              </a:lnSpc>
            </a:pP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  = 242- (393 + 242)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    = - 393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kj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143000"/>
            <a:ext cx="8534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7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Following PE-RC diagram for the reaction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A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+ B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  2AB       given below;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calculate,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∆H,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Ea</a:t>
            </a:r>
            <a:r>
              <a:rPr lang="en-US" sz="2400" baseline="-25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and Ea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57200" y="3124200"/>
            <a:ext cx="4800600" cy="3886200"/>
            <a:chOff x="457200" y="3581400"/>
            <a:chExt cx="3875506" cy="2960132"/>
          </a:xfrm>
        </p:grpSpPr>
        <p:cxnSp>
          <p:nvCxnSpPr>
            <p:cNvPr id="17" name="AutoShape 4"/>
            <p:cNvCxnSpPr>
              <a:cxnSpLocks noChangeShapeType="1"/>
            </p:cNvCxnSpPr>
            <p:nvPr/>
          </p:nvCxnSpPr>
          <p:spPr bwMode="auto">
            <a:xfrm flipV="1">
              <a:off x="827506" y="6172200"/>
              <a:ext cx="3505200" cy="4908"/>
            </a:xfrm>
            <a:prstGeom prst="straightConnector1">
              <a:avLst/>
            </a:prstGeom>
            <a:noFill/>
            <a:ln w="25400">
              <a:solidFill>
                <a:srgbClr val="FFFFFF"/>
              </a:solidFill>
              <a:round/>
              <a:headEnd/>
              <a:tailEnd type="triangle" w="med" len="med"/>
            </a:ln>
          </p:spPr>
        </p:cxnSp>
        <p:cxnSp>
          <p:nvCxnSpPr>
            <p:cNvPr id="18" name="AutoShape 5"/>
            <p:cNvCxnSpPr>
              <a:cxnSpLocks noChangeShapeType="1"/>
            </p:cNvCxnSpPr>
            <p:nvPr/>
          </p:nvCxnSpPr>
          <p:spPr bwMode="auto">
            <a:xfrm rot="5400000" flipH="1" flipV="1">
              <a:off x="-378592" y="4950592"/>
              <a:ext cx="2433584" cy="1588"/>
            </a:xfrm>
            <a:prstGeom prst="straightConnector1">
              <a:avLst/>
            </a:prstGeom>
            <a:noFill/>
            <a:ln w="25400">
              <a:solidFill>
                <a:srgbClr val="FFFFFF"/>
              </a:solidFill>
              <a:round/>
              <a:headEnd/>
              <a:tailEnd type="triangle" w="med" len="med"/>
            </a:ln>
          </p:spPr>
        </p:cxnSp>
        <p:sp>
          <p:nvSpPr>
            <p:cNvPr id="19" name="Arc 6"/>
            <p:cNvSpPr>
              <a:spLocks/>
            </p:cNvSpPr>
            <p:nvPr/>
          </p:nvSpPr>
          <p:spPr bwMode="auto">
            <a:xfrm rot="21426725">
              <a:off x="1676400" y="4304762"/>
              <a:ext cx="533400" cy="1715037"/>
            </a:xfrm>
            <a:custGeom>
              <a:avLst/>
              <a:gdLst>
                <a:gd name="G0" fmla="+- 20612 0 0"/>
                <a:gd name="G1" fmla="+- 21600 0 0"/>
                <a:gd name="G2" fmla="+- 21600 0 0"/>
                <a:gd name="T0" fmla="*/ 0 w 21356"/>
                <a:gd name="T1" fmla="*/ 15143 h 21600"/>
                <a:gd name="T2" fmla="*/ 21356 w 21356"/>
                <a:gd name="T3" fmla="*/ 13 h 21600"/>
                <a:gd name="T4" fmla="*/ 20612 w 2135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356" h="21600" fill="none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0860" y="0"/>
                    <a:pt x="21108" y="4"/>
                    <a:pt x="21356" y="12"/>
                  </a:cubicBezTo>
                </a:path>
                <a:path w="21356" h="21600" stroke="0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0860" y="0"/>
                    <a:pt x="21108" y="4"/>
                    <a:pt x="21356" y="12"/>
                  </a:cubicBezTo>
                  <a:lnTo>
                    <a:pt x="20612" y="21600"/>
                  </a:lnTo>
                  <a:close/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rc 7"/>
            <p:cNvSpPr>
              <a:spLocks/>
            </p:cNvSpPr>
            <p:nvPr/>
          </p:nvSpPr>
          <p:spPr bwMode="auto">
            <a:xfrm rot="927320" flipH="1">
              <a:off x="2076231" y="4333805"/>
              <a:ext cx="470599" cy="543421"/>
            </a:xfrm>
            <a:custGeom>
              <a:avLst/>
              <a:gdLst>
                <a:gd name="G0" fmla="+- 20612 0 0"/>
                <a:gd name="G1" fmla="+- 21600 0 0"/>
                <a:gd name="G2" fmla="+- 21600 0 0"/>
                <a:gd name="T0" fmla="*/ 0 w 24813"/>
                <a:gd name="T1" fmla="*/ 15143 h 21600"/>
                <a:gd name="T2" fmla="*/ 24813 w 24813"/>
                <a:gd name="T3" fmla="*/ 412 h 21600"/>
                <a:gd name="T4" fmla="*/ 20612 w 2481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813" h="21600" fill="none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2022" y="0"/>
                    <a:pt x="23429" y="138"/>
                    <a:pt x="24812" y="412"/>
                  </a:cubicBezTo>
                </a:path>
                <a:path w="24813" h="21600" stroke="0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2022" y="0"/>
                    <a:pt x="23429" y="138"/>
                    <a:pt x="24812" y="412"/>
                  </a:cubicBezTo>
                  <a:lnTo>
                    <a:pt x="20612" y="21600"/>
                  </a:lnTo>
                  <a:close/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7200" y="3581400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PE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31320" y="6172200"/>
              <a:ext cx="431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RC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838200" y="5508564"/>
              <a:ext cx="877824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Arc 6"/>
            <p:cNvSpPr>
              <a:spLocks/>
            </p:cNvSpPr>
            <p:nvPr/>
          </p:nvSpPr>
          <p:spPr bwMode="auto">
            <a:xfrm rot="16047127">
              <a:off x="2755114" y="4503790"/>
              <a:ext cx="379183" cy="856077"/>
            </a:xfrm>
            <a:custGeom>
              <a:avLst/>
              <a:gdLst>
                <a:gd name="G0" fmla="+- 20612 0 0"/>
                <a:gd name="G1" fmla="+- 21600 0 0"/>
                <a:gd name="G2" fmla="+- 21600 0 0"/>
                <a:gd name="T0" fmla="*/ 0 w 21356"/>
                <a:gd name="T1" fmla="*/ 15143 h 21600"/>
                <a:gd name="T2" fmla="*/ 21356 w 21356"/>
                <a:gd name="T3" fmla="*/ 13 h 21600"/>
                <a:gd name="T4" fmla="*/ 20612 w 2135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356" h="21600" fill="none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0860" y="0"/>
                    <a:pt x="21108" y="4"/>
                    <a:pt x="21356" y="12"/>
                  </a:cubicBezTo>
                </a:path>
                <a:path w="21356" h="21600" stroke="0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0860" y="0"/>
                    <a:pt x="21108" y="4"/>
                    <a:pt x="21356" y="12"/>
                  </a:cubicBezTo>
                  <a:lnTo>
                    <a:pt x="20612" y="21600"/>
                  </a:lnTo>
                  <a:close/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3117268" y="5109750"/>
              <a:ext cx="54864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838200" y="4267200"/>
              <a:ext cx="1371600" cy="7449"/>
            </a:xfrm>
            <a:prstGeom prst="line">
              <a:avLst/>
            </a:prstGeom>
            <a:ln w="254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838200" y="5105400"/>
              <a:ext cx="2377440" cy="7449"/>
            </a:xfrm>
            <a:prstGeom prst="line">
              <a:avLst/>
            </a:prstGeom>
            <a:ln w="254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3141020" y="4874911"/>
              <a:ext cx="47481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2AB</a:t>
              </a:r>
              <a:endParaRPr lang="en-US" sz="120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914400" y="5275614"/>
              <a:ext cx="68580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1200" baseline="-25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1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+ B</a:t>
              </a:r>
              <a:r>
                <a:rPr lang="en-US" sz="1200" baseline="-25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1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sz="12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40332" y="4122854"/>
              <a:ext cx="457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80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43718" y="5381477"/>
              <a:ext cx="3706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45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43294" y="4957049"/>
              <a:ext cx="3542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55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14974" y="6026732"/>
              <a:ext cx="3706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0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1430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	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315494" y="1611868"/>
            <a:ext cx="4485106" cy="4026932"/>
            <a:chOff x="391694" y="2678668"/>
            <a:chExt cx="3875506" cy="2960132"/>
          </a:xfrm>
        </p:grpSpPr>
        <p:grpSp>
          <p:nvGrpSpPr>
            <p:cNvPr id="2" name="Group 26"/>
            <p:cNvGrpSpPr/>
            <p:nvPr/>
          </p:nvGrpSpPr>
          <p:grpSpPr>
            <a:xfrm>
              <a:off x="391694" y="2678668"/>
              <a:ext cx="3875506" cy="2960132"/>
              <a:chOff x="457200" y="3581400"/>
              <a:chExt cx="3875506" cy="2960132"/>
            </a:xfrm>
          </p:grpSpPr>
          <p:cxnSp>
            <p:nvCxnSpPr>
              <p:cNvPr id="17" name="AutoShape 4"/>
              <p:cNvCxnSpPr>
                <a:cxnSpLocks noChangeShapeType="1"/>
              </p:cNvCxnSpPr>
              <p:nvPr/>
            </p:nvCxnSpPr>
            <p:spPr bwMode="auto">
              <a:xfrm flipV="1">
                <a:off x="827506" y="6172200"/>
                <a:ext cx="3505200" cy="4908"/>
              </a:xfrm>
              <a:prstGeom prst="straightConnector1">
                <a:avLst/>
              </a:prstGeom>
              <a:noFill/>
              <a:ln w="25400">
                <a:solidFill>
                  <a:srgbClr val="FFFFFF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8" name="AutoShape 5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-378592" y="4950592"/>
                <a:ext cx="2433584" cy="1588"/>
              </a:xfrm>
              <a:prstGeom prst="straightConnector1">
                <a:avLst/>
              </a:prstGeom>
              <a:noFill/>
              <a:ln w="25400">
                <a:solidFill>
                  <a:srgbClr val="FFFFFF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9" name="Arc 6"/>
              <p:cNvSpPr>
                <a:spLocks/>
              </p:cNvSpPr>
              <p:nvPr/>
            </p:nvSpPr>
            <p:spPr bwMode="auto">
              <a:xfrm rot="21426725">
                <a:off x="1676400" y="4304762"/>
                <a:ext cx="533400" cy="1715037"/>
              </a:xfrm>
              <a:custGeom>
                <a:avLst/>
                <a:gdLst>
                  <a:gd name="G0" fmla="+- 20612 0 0"/>
                  <a:gd name="G1" fmla="+- 21600 0 0"/>
                  <a:gd name="G2" fmla="+- 21600 0 0"/>
                  <a:gd name="T0" fmla="*/ 0 w 21356"/>
                  <a:gd name="T1" fmla="*/ 15143 h 21600"/>
                  <a:gd name="T2" fmla="*/ 21356 w 21356"/>
                  <a:gd name="T3" fmla="*/ 13 h 21600"/>
                  <a:gd name="T4" fmla="*/ 20612 w 2135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356" h="21600" fill="none" extrusionOk="0">
                    <a:moveTo>
                      <a:pt x="-1" y="15142"/>
                    </a:moveTo>
                    <a:cubicBezTo>
                      <a:pt x="2822" y="6132"/>
                      <a:pt x="11170" y="-1"/>
                      <a:pt x="20612" y="0"/>
                    </a:cubicBezTo>
                    <a:cubicBezTo>
                      <a:pt x="20860" y="0"/>
                      <a:pt x="21108" y="4"/>
                      <a:pt x="21356" y="12"/>
                    </a:cubicBezTo>
                  </a:path>
                  <a:path w="21356" h="21600" stroke="0" extrusionOk="0">
                    <a:moveTo>
                      <a:pt x="-1" y="15142"/>
                    </a:moveTo>
                    <a:cubicBezTo>
                      <a:pt x="2822" y="6132"/>
                      <a:pt x="11170" y="-1"/>
                      <a:pt x="20612" y="0"/>
                    </a:cubicBezTo>
                    <a:cubicBezTo>
                      <a:pt x="20860" y="0"/>
                      <a:pt x="21108" y="4"/>
                      <a:pt x="21356" y="12"/>
                    </a:cubicBezTo>
                    <a:lnTo>
                      <a:pt x="20612" y="21600"/>
                    </a:lnTo>
                    <a:close/>
                  </a:path>
                </a:pathLst>
              </a:custGeom>
              <a:noFill/>
              <a:ln w="254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Arc 7"/>
              <p:cNvSpPr>
                <a:spLocks/>
              </p:cNvSpPr>
              <p:nvPr/>
            </p:nvSpPr>
            <p:spPr bwMode="auto">
              <a:xfrm rot="927320" flipH="1">
                <a:off x="2076231" y="4333805"/>
                <a:ext cx="470599" cy="543421"/>
              </a:xfrm>
              <a:custGeom>
                <a:avLst/>
                <a:gdLst>
                  <a:gd name="G0" fmla="+- 20612 0 0"/>
                  <a:gd name="G1" fmla="+- 21600 0 0"/>
                  <a:gd name="G2" fmla="+- 21600 0 0"/>
                  <a:gd name="T0" fmla="*/ 0 w 24813"/>
                  <a:gd name="T1" fmla="*/ 15143 h 21600"/>
                  <a:gd name="T2" fmla="*/ 24813 w 24813"/>
                  <a:gd name="T3" fmla="*/ 412 h 21600"/>
                  <a:gd name="T4" fmla="*/ 20612 w 24813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813" h="21600" fill="none" extrusionOk="0">
                    <a:moveTo>
                      <a:pt x="-1" y="15142"/>
                    </a:moveTo>
                    <a:cubicBezTo>
                      <a:pt x="2822" y="6132"/>
                      <a:pt x="11170" y="-1"/>
                      <a:pt x="20612" y="0"/>
                    </a:cubicBezTo>
                    <a:cubicBezTo>
                      <a:pt x="22022" y="0"/>
                      <a:pt x="23429" y="138"/>
                      <a:pt x="24812" y="412"/>
                    </a:cubicBezTo>
                  </a:path>
                  <a:path w="24813" h="21600" stroke="0" extrusionOk="0">
                    <a:moveTo>
                      <a:pt x="-1" y="15142"/>
                    </a:moveTo>
                    <a:cubicBezTo>
                      <a:pt x="2822" y="6132"/>
                      <a:pt x="11170" y="-1"/>
                      <a:pt x="20612" y="0"/>
                    </a:cubicBezTo>
                    <a:cubicBezTo>
                      <a:pt x="22022" y="0"/>
                      <a:pt x="23429" y="138"/>
                      <a:pt x="24812" y="412"/>
                    </a:cubicBezTo>
                    <a:lnTo>
                      <a:pt x="20612" y="21600"/>
                    </a:lnTo>
                    <a:close/>
                  </a:path>
                </a:pathLst>
              </a:custGeom>
              <a:noFill/>
              <a:ln w="254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57200" y="3581400"/>
                <a:ext cx="4154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PE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531320" y="6172200"/>
                <a:ext cx="4310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RC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838200" y="5508564"/>
                <a:ext cx="877824" cy="1588"/>
              </a:xfrm>
              <a:prstGeom prst="line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Arc 6"/>
              <p:cNvSpPr>
                <a:spLocks/>
              </p:cNvSpPr>
              <p:nvPr/>
            </p:nvSpPr>
            <p:spPr bwMode="auto">
              <a:xfrm rot="16047127">
                <a:off x="2755114" y="4503790"/>
                <a:ext cx="379183" cy="856077"/>
              </a:xfrm>
              <a:custGeom>
                <a:avLst/>
                <a:gdLst>
                  <a:gd name="G0" fmla="+- 20612 0 0"/>
                  <a:gd name="G1" fmla="+- 21600 0 0"/>
                  <a:gd name="G2" fmla="+- 21600 0 0"/>
                  <a:gd name="T0" fmla="*/ 0 w 21356"/>
                  <a:gd name="T1" fmla="*/ 15143 h 21600"/>
                  <a:gd name="T2" fmla="*/ 21356 w 21356"/>
                  <a:gd name="T3" fmla="*/ 13 h 21600"/>
                  <a:gd name="T4" fmla="*/ 20612 w 2135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356" h="21600" fill="none" extrusionOk="0">
                    <a:moveTo>
                      <a:pt x="-1" y="15142"/>
                    </a:moveTo>
                    <a:cubicBezTo>
                      <a:pt x="2822" y="6132"/>
                      <a:pt x="11170" y="-1"/>
                      <a:pt x="20612" y="0"/>
                    </a:cubicBezTo>
                    <a:cubicBezTo>
                      <a:pt x="20860" y="0"/>
                      <a:pt x="21108" y="4"/>
                      <a:pt x="21356" y="12"/>
                    </a:cubicBezTo>
                  </a:path>
                  <a:path w="21356" h="21600" stroke="0" extrusionOk="0">
                    <a:moveTo>
                      <a:pt x="-1" y="15142"/>
                    </a:moveTo>
                    <a:cubicBezTo>
                      <a:pt x="2822" y="6132"/>
                      <a:pt x="11170" y="-1"/>
                      <a:pt x="20612" y="0"/>
                    </a:cubicBezTo>
                    <a:cubicBezTo>
                      <a:pt x="20860" y="0"/>
                      <a:pt x="21108" y="4"/>
                      <a:pt x="21356" y="12"/>
                    </a:cubicBezTo>
                    <a:lnTo>
                      <a:pt x="20612" y="21600"/>
                    </a:lnTo>
                    <a:close/>
                  </a:path>
                </a:pathLst>
              </a:custGeom>
              <a:noFill/>
              <a:ln w="254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3117268" y="5109750"/>
                <a:ext cx="548640" cy="1588"/>
              </a:xfrm>
              <a:prstGeom prst="line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838200" y="4267200"/>
                <a:ext cx="1371600" cy="7449"/>
              </a:xfrm>
              <a:prstGeom prst="line">
                <a:avLst/>
              </a:prstGeom>
              <a:ln w="254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838200" y="5105400"/>
                <a:ext cx="2377440" cy="7449"/>
              </a:xfrm>
              <a:prstGeom prst="line">
                <a:avLst/>
              </a:prstGeom>
              <a:ln w="254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Rectangle 44"/>
              <p:cNvSpPr/>
              <p:nvPr/>
            </p:nvSpPr>
            <p:spPr>
              <a:xfrm>
                <a:off x="3141020" y="4874911"/>
                <a:ext cx="47481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2AB</a:t>
                </a:r>
                <a:endParaRPr lang="en-US" sz="1200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914400" y="5246132"/>
                <a:ext cx="685800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r>
                  <a:rPr lang="en-US" sz="1200" baseline="-25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12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+ B</a:t>
                </a:r>
                <a:r>
                  <a:rPr lang="en-US" sz="1200" baseline="-25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12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1200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540332" y="4122854"/>
                <a:ext cx="457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bg1"/>
                    </a:solidFill>
                  </a:rPr>
                  <a:t>80</a:t>
                </a:r>
                <a:endParaRPr lang="en-US" sz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43718" y="5381477"/>
                <a:ext cx="37068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bg1"/>
                    </a:solidFill>
                  </a:rPr>
                  <a:t>45</a:t>
                </a:r>
                <a:endParaRPr lang="en-US" sz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543294" y="4957049"/>
                <a:ext cx="35428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bg1"/>
                    </a:solidFill>
                  </a:rPr>
                  <a:t>55</a:t>
                </a:r>
                <a:endParaRPr lang="en-US" sz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14974" y="6026732"/>
                <a:ext cx="37068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bg1"/>
                    </a:solidFill>
                  </a:rPr>
                  <a:t>0</a:t>
                </a:r>
                <a:endParaRPr lang="en-US" sz="1200" dirty="0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27" name="AutoShape 4"/>
            <p:cNvCxnSpPr>
              <a:cxnSpLocks noChangeShapeType="1"/>
            </p:cNvCxnSpPr>
            <p:nvPr/>
          </p:nvCxnSpPr>
          <p:spPr bwMode="auto">
            <a:xfrm rot="16200000" flipV="1">
              <a:off x="935658" y="4002102"/>
              <a:ext cx="1188720" cy="12036"/>
            </a:xfrm>
            <a:prstGeom prst="straightConnector1">
              <a:avLst/>
            </a:prstGeom>
            <a:noFill/>
            <a:ln w="25400">
              <a:solidFill>
                <a:srgbClr val="FFFFFF"/>
              </a:solidFill>
              <a:prstDash val="dash"/>
              <a:round/>
              <a:headEnd type="triangle"/>
              <a:tailEnd type="triangle" w="med" len="med"/>
            </a:ln>
          </p:spPr>
        </p:cxnSp>
        <p:cxnSp>
          <p:nvCxnSpPr>
            <p:cNvPr id="28" name="AutoShape 4"/>
            <p:cNvCxnSpPr>
              <a:cxnSpLocks noChangeShapeType="1"/>
            </p:cNvCxnSpPr>
            <p:nvPr/>
          </p:nvCxnSpPr>
          <p:spPr bwMode="auto">
            <a:xfrm rot="16260000" flipV="1">
              <a:off x="2721929" y="4386990"/>
              <a:ext cx="365760" cy="12036"/>
            </a:xfrm>
            <a:prstGeom prst="straightConnector1">
              <a:avLst/>
            </a:prstGeom>
            <a:noFill/>
            <a:ln w="25400">
              <a:solidFill>
                <a:srgbClr val="FFFFFF"/>
              </a:solidFill>
              <a:prstDash val="solid"/>
              <a:round/>
              <a:headEnd type="triangle"/>
              <a:tailEnd type="triangle" w="med" len="med"/>
            </a:ln>
          </p:spPr>
        </p:cxnSp>
        <p:sp>
          <p:nvSpPr>
            <p:cNvPr id="29" name="TextBox 28"/>
            <p:cNvSpPr txBox="1"/>
            <p:nvPr/>
          </p:nvSpPr>
          <p:spPr>
            <a:xfrm>
              <a:off x="1949450" y="3554968"/>
              <a:ext cx="456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Ea</a:t>
              </a:r>
              <a:r>
                <a:rPr lang="en-US" baseline="-25000" dirty="0" smtClean="0">
                  <a:solidFill>
                    <a:schemeClr val="bg1"/>
                  </a:solidFill>
                </a:rPr>
                <a:t>r</a:t>
              </a:r>
              <a:endParaRPr lang="en-US" baseline="-25000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51150" y="4241800"/>
              <a:ext cx="457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∆H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1045744" y="4602651"/>
              <a:ext cx="2377440" cy="7449"/>
            </a:xfrm>
            <a:prstGeom prst="line">
              <a:avLst/>
            </a:prstGeom>
            <a:ln w="254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1143000" y="3486150"/>
              <a:ext cx="4487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</a:rPr>
                <a:t>Ea</a:t>
              </a:r>
              <a:r>
                <a:rPr lang="en-US" baseline="-25000" dirty="0" err="1" smtClean="0">
                  <a:solidFill>
                    <a:schemeClr val="bg1"/>
                  </a:solidFill>
                </a:rPr>
                <a:t>f</a:t>
              </a:r>
              <a:endParaRPr lang="en-US" baseline="-25000" dirty="0">
                <a:solidFill>
                  <a:schemeClr val="bg1"/>
                </a:solidFill>
              </a:endParaRPr>
            </a:p>
          </p:txBody>
        </p:sp>
        <p:cxnSp>
          <p:nvCxnSpPr>
            <p:cNvPr id="33" name="AutoShape 4"/>
            <p:cNvCxnSpPr>
              <a:cxnSpLocks noChangeShapeType="1"/>
            </p:cNvCxnSpPr>
            <p:nvPr/>
          </p:nvCxnSpPr>
          <p:spPr bwMode="auto">
            <a:xfrm rot="16200000" flipV="1">
              <a:off x="1613838" y="3793822"/>
              <a:ext cx="822960" cy="12036"/>
            </a:xfrm>
            <a:prstGeom prst="straightConnector1">
              <a:avLst/>
            </a:prstGeom>
            <a:noFill/>
            <a:ln w="25400">
              <a:solidFill>
                <a:srgbClr val="FFFFFF"/>
              </a:solidFill>
              <a:prstDash val="dash"/>
              <a:round/>
              <a:headEnd type="triangle"/>
              <a:tailEnd type="triangle" w="med" len="med"/>
            </a:ln>
          </p:spPr>
        </p:cxnSp>
      </p:grpSp>
      <p:sp>
        <p:nvSpPr>
          <p:cNvPr id="35" name="Rectangle 34"/>
          <p:cNvSpPr/>
          <p:nvPr/>
        </p:nvSpPr>
        <p:spPr>
          <a:xfrm>
            <a:off x="4191000" y="2438400"/>
            <a:ext cx="4474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∆H =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Ea</a:t>
            </a:r>
            <a:r>
              <a:rPr lang="en-US" sz="2400" baseline="-25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- Ea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35 – 25 = 10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kj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143000"/>
            <a:ext cx="85344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8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Answer the following questions based on the potential energy diagram shown here:</a:t>
            </a:r>
          </a:p>
          <a:p>
            <a:pPr marL="365760" lvl="0" indent="-457200">
              <a:spcBef>
                <a:spcPts val="600"/>
              </a:spcBef>
              <a:buClr>
                <a:srgbClr val="FFC000"/>
              </a:buClr>
              <a:buFont typeface="+mj-lt"/>
              <a:buAutoNum type="alphaLcPeriod"/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Does the graph represent an </a:t>
            </a:r>
          </a:p>
          <a:p>
            <a:pPr marL="365760" lvl="0" indent="-457200">
              <a:spcBef>
                <a:spcPts val="600"/>
              </a:spcBef>
              <a:buClr>
                <a:srgbClr val="FFC000"/>
              </a:buClr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endothermic or exothermic reaction?</a:t>
            </a:r>
          </a:p>
          <a:p>
            <a:pPr marL="365760" indent="-457200">
              <a:spcBef>
                <a:spcPts val="600"/>
              </a:spcBef>
              <a:buClr>
                <a:srgbClr val="FFC000"/>
              </a:buClr>
              <a:buFont typeface="+mj-lt"/>
              <a:buAutoNum type="alphaLcPeriod" startAt="2"/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Label the position of the reactants, </a:t>
            </a:r>
          </a:p>
          <a:p>
            <a:pPr marL="365760" indent="-457200">
              <a:spcBef>
                <a:spcPts val="600"/>
              </a:spcBef>
              <a:buClr>
                <a:srgbClr val="FFC000"/>
              </a:buClr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products, and activated complex.</a:t>
            </a:r>
          </a:p>
          <a:p>
            <a:pPr marL="365760" indent="-457200">
              <a:spcBef>
                <a:spcPts val="600"/>
              </a:spcBef>
              <a:buClr>
                <a:srgbClr val="FFC000"/>
              </a:buClr>
              <a:buFont typeface="+mj-lt"/>
              <a:buAutoNum type="alphaLcPeriod" startAt="3"/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Determine the heat of reaction, </a:t>
            </a:r>
          </a:p>
          <a:p>
            <a:pPr marL="365760" indent="-457200">
              <a:spcBef>
                <a:spcPts val="600"/>
              </a:spcBef>
              <a:buClr>
                <a:srgbClr val="FFC000"/>
              </a:buClr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ΔH, (enthalpy change) for this reaction.</a:t>
            </a:r>
          </a:p>
          <a:p>
            <a:pPr marL="365760" indent="-457200">
              <a:spcBef>
                <a:spcPts val="600"/>
              </a:spcBef>
              <a:buClr>
                <a:srgbClr val="FFC000"/>
              </a:buClr>
              <a:buFont typeface="+mj-lt"/>
              <a:buAutoNum type="alphaLcPeriod" startAt="4"/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Determine the activation energy, </a:t>
            </a:r>
          </a:p>
          <a:p>
            <a:pPr marL="365760" indent="-457200">
              <a:spcBef>
                <a:spcPts val="600"/>
              </a:spcBef>
              <a:buClr>
                <a:srgbClr val="FFC000"/>
              </a:buClr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Ea for this reaction.</a:t>
            </a:r>
          </a:p>
          <a:p>
            <a:pPr marL="365760" indent="-457200">
              <a:spcBef>
                <a:spcPts val="600"/>
              </a:spcBef>
              <a:buClr>
                <a:srgbClr val="FFC000"/>
              </a:buClr>
              <a:buFont typeface="+mj-lt"/>
              <a:buAutoNum type="alphaLcPeriod" startAt="5"/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How much energy is released or absorbed during the reaction?</a:t>
            </a:r>
          </a:p>
          <a:p>
            <a:pPr marL="365760" indent="-457200">
              <a:spcBef>
                <a:spcPts val="600"/>
              </a:spcBef>
              <a:buClr>
                <a:srgbClr val="FFC000"/>
              </a:buClr>
              <a:buFont typeface="+mj-lt"/>
              <a:buAutoNum type="alphaLcPeriod" startAt="6"/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How much energy is required for this reaction to occur?</a:t>
            </a:r>
            <a:endParaRPr 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0418" name="Picture 2" descr="endo_values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37882" y="1981200"/>
            <a:ext cx="4153718" cy="2895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6602"/>
            <a:ext cx="396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Collision Theory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143000"/>
            <a:ext cx="8534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9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Sketch a potential energy curve that is represented by the following values of ΔH and E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You may make up appropriate values for the y-axis (potential energy). 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ΔH = -100 kJ and E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20 kJ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Is this an endothermic or exothermic reaction?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Rate Expression and Rate Constant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219200"/>
            <a:ext cx="8763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Consider the one step following reaction;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nB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products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The rate expression is proportional to the product of [A] (to some power </a:t>
            </a:r>
            <a:r>
              <a:rPr lang="en-US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and [B] (to some power </a:t>
            </a:r>
            <a:r>
              <a:rPr lang="en-US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).  To create an equation instead of a proportion, use the rate constant </a:t>
            </a:r>
            <a:r>
              <a:rPr lang="en-US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Rate = </a:t>
            </a: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[A]</a:t>
            </a:r>
            <a:r>
              <a:rPr lang="en-US" sz="2400" i="1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[B]</a:t>
            </a:r>
            <a:r>
              <a:rPr lang="en-US" sz="2400" i="1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2400" baseline="30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m and n are order of reaction with respect to related substance, and k depends only on temperature and activation energy.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Solids and liquids are not included in the expression, only gaseous and aqueous ions are indicated in the rate expression.  </a:t>
            </a:r>
            <a:endParaRPr lang="en-US" sz="24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Rate Expression and Rate Constant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927080"/>
            <a:ext cx="876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10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Write the possible rate expression of the following reactions.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L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 + 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 →  2HCl(g)  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L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2Fe(s)  +  3Cl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→  2FeCl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LcPeriod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Fe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(s)  + 3H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(aq)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→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Fe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(SO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(s)  +   3H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O(l)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LcPeriod"/>
            </a:pPr>
            <a:r>
              <a:rPr lang="en-US" sz="2400" dirty="0" smtClean="0">
                <a:solidFill>
                  <a:schemeClr val="bg1"/>
                </a:solidFill>
              </a:rPr>
              <a:t>Ca(s)  +   2Ag</a:t>
            </a:r>
            <a:r>
              <a:rPr lang="en-US" sz="2400" baseline="30000" dirty="0" smtClean="0">
                <a:solidFill>
                  <a:schemeClr val="bg1"/>
                </a:solidFill>
              </a:rPr>
              <a:t>+</a:t>
            </a:r>
            <a:r>
              <a:rPr lang="en-US" sz="2400" dirty="0" smtClean="0">
                <a:solidFill>
                  <a:schemeClr val="bg1"/>
                </a:solidFill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</a:rPr>
              <a:t>aq</a:t>
            </a:r>
            <a:r>
              <a:rPr lang="en-US" sz="2400" dirty="0" smtClean="0">
                <a:solidFill>
                  <a:schemeClr val="bg1"/>
                </a:solidFill>
              </a:rPr>
              <a:t>)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→</a:t>
            </a:r>
            <a:r>
              <a:rPr lang="en-US" sz="2400" dirty="0" smtClean="0">
                <a:solidFill>
                  <a:schemeClr val="bg1"/>
                </a:solidFill>
              </a:rPr>
              <a:t> Ca</a:t>
            </a:r>
            <a:r>
              <a:rPr lang="en-US" sz="2400" baseline="30000" dirty="0" smtClean="0">
                <a:solidFill>
                  <a:schemeClr val="bg1"/>
                </a:solidFill>
              </a:rPr>
              <a:t>+2</a:t>
            </a:r>
            <a:r>
              <a:rPr lang="en-US" sz="2400" dirty="0" smtClean="0">
                <a:solidFill>
                  <a:schemeClr val="bg1"/>
                </a:solidFill>
              </a:rPr>
              <a:t> (</a:t>
            </a:r>
            <a:r>
              <a:rPr lang="en-US" sz="2400" dirty="0" err="1" smtClean="0">
                <a:solidFill>
                  <a:schemeClr val="bg1"/>
                </a:solidFill>
              </a:rPr>
              <a:t>aq</a:t>
            </a:r>
            <a:r>
              <a:rPr lang="en-US" sz="2400" dirty="0" smtClean="0">
                <a:solidFill>
                  <a:schemeClr val="bg1"/>
                </a:solidFill>
              </a:rPr>
              <a:t>)  +  2Ag(s)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4267200"/>
            <a:ext cx="1298753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  <a:endParaRPr lang="en-US" i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4953000"/>
            <a:ext cx="28825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lphaL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Rate = k[Cl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][H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L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Rate =  k[Cl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>
          <a:xfrm>
            <a:off x="4648200" y="4800600"/>
            <a:ext cx="306365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lphaLcPeriod" startAt="3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Rate =  k[H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LcPeriod" startAt="3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Rate =  k[Ag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Rate Expression and Rate Constant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927080"/>
            <a:ext cx="8763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11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Write the rate expression of the following one step reaction, determine the order of reaction in terms of N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and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and overall order.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N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 +  3H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 →  2NH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 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3733800"/>
            <a:ext cx="1298753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  <a:endParaRPr lang="en-US" i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4419600"/>
            <a:ext cx="7696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Rate = k[N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][H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Order in terms of N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1 and 3 in terms of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Overall order is 1+3 = 4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Rate Expression and Rate Constant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68276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Reaction Mechanism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mechanism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for a reaction is a collection of elementary processes (also called elementary steps or elementary reactions) that explains how the overall reaction proceeds. 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124200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the reaction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Br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2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HBr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Following mechanism has been proposed,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1.step		Br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2Br  			(fast)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2.step		Br  + 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HBr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+  H	(slow)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3.step		H  +  Br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2HBr  +  Br	(fast)  	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Rate Expression and Rate Constant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990600"/>
            <a:ext cx="8991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The substances that appear in elementary steps but not in overall reaction are called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reaction intermediate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The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slowest step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a mechanism is the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rate-determining step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slowest step in a mechanism has the highest activation energy value.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3733800"/>
            <a:ext cx="8229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the example;</a:t>
            </a:r>
          </a:p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Br and H are reaction intermediates.</a:t>
            </a:r>
          </a:p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Rate determining step is 2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nd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step. </a:t>
            </a:r>
          </a:p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Therefore the rate expression is </a:t>
            </a:r>
          </a:p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Rate =  k[ Br][H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</a:t>
            </a:r>
            <a:endParaRPr lang="en-US" sz="2400" baseline="30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436602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Meaning and Measurement of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1613916"/>
            <a:ext cx="8458200" cy="11292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defined as the change in concentration of products or reactants in a course of time.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193" name="Object 1"/>
          <p:cNvGraphicFramePr>
            <a:graphicFrameLocks noChangeAspect="1"/>
          </p:cNvGraphicFramePr>
          <p:nvPr/>
        </p:nvGraphicFramePr>
        <p:xfrm>
          <a:off x="762000" y="2895600"/>
          <a:ext cx="7632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CS ChemDraw Drawing" r:id="rId3" imgW="3063600" imgH="398160" progId="ChemDraw.Document.6.0">
                  <p:embed/>
                </p:oleObj>
              </mc:Choice>
              <mc:Fallback>
                <p:oleObj name="CS ChemDraw Drawing" r:id="rId3" imgW="3063600" imgH="398160" progId="ChemDraw.Document.6.0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95600"/>
                        <a:ext cx="7632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33400" y="3886200"/>
            <a:ext cx="8458200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Reaction rate is the maximum at the beginning of reaction.</a:t>
            </a: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The reaction rate decreases as the concentration of</a:t>
            </a: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reactants decrease.</a:t>
            </a: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buFont typeface="Arial" pitchFamily="34" charset="0"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The study of reaction rates and reaction mechanisms is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chemical kinetics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Rate Expression and Rate Constant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990600"/>
            <a:ext cx="3246402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Reaction Mechanism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62472" name="ShockwaveFlash1" r:id="rId2" imgW="5943600" imgH="4952880"/>
        </mc:Choice>
        <mc:Fallback>
          <p:control name="ShockwaveFlash1" r:id="rId2" imgW="5943600" imgH="4952880">
            <p:pic>
              <p:nvPicPr>
                <p:cNvPr id="2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1828800" y="1676400"/>
                  <a:ext cx="5943600" cy="495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Rate Expression and Rate Constant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990600"/>
            <a:ext cx="3246402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Reaction Mechanism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63496" name="ShockwaveFlash1" r:id="rId2" imgW="5943600" imgH="4952880"/>
        </mc:Choice>
        <mc:Fallback>
          <p:control name="ShockwaveFlash1" r:id="rId2" imgW="5943600" imgH="4952880">
            <p:pic>
              <p:nvPicPr>
                <p:cNvPr id="2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1828800" y="1676400"/>
                  <a:ext cx="5943600" cy="495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Rate Expression and Rate Constant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246287"/>
            <a:ext cx="8382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12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Find the rate expression of the following reaction;</a:t>
            </a:r>
          </a:p>
          <a:p>
            <a:pPr>
              <a:lnSpc>
                <a:spcPct val="150000"/>
              </a:lnSpc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NH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HNO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N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+ 2 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+ H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  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</a:t>
            </a:r>
          </a:p>
          <a:p>
            <a:pPr>
              <a:lnSpc>
                <a:spcPct val="150000"/>
              </a:lnSpc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having following mechanism;</a:t>
            </a:r>
          </a:p>
          <a:p>
            <a:pPr marL="457200" indent="-457200">
              <a:lnSpc>
                <a:spcPct val="150000"/>
              </a:lnSpc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1.Step 	HNO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+ NO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	(fast) </a:t>
            </a:r>
          </a:p>
          <a:p>
            <a:pPr marL="457200" indent="-457200">
              <a:lnSpc>
                <a:spcPct val="150000"/>
              </a:lnSpc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2.Step		NH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NH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		(fast) </a:t>
            </a:r>
          </a:p>
          <a:p>
            <a:pPr marL="457200" indent="-457200">
              <a:lnSpc>
                <a:spcPct val="150000"/>
              </a:lnSpc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3.Step  	NO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NH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NH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	(slow) </a:t>
            </a:r>
          </a:p>
          <a:p>
            <a:pPr marL="457200" indent="-457200">
              <a:lnSpc>
                <a:spcPct val="150000"/>
              </a:lnSpc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Step	NH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+ H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N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	(fast)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Rate = k [NH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 [NO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</a:t>
            </a:r>
            <a:endParaRPr lang="en-US" sz="2400" baseline="30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Rate Expression and Rate Constant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4800600" y="1143000"/>
            <a:ext cx="4008660" cy="3890665"/>
            <a:chOff x="715740" y="1066800"/>
            <a:chExt cx="4008660" cy="3890665"/>
          </a:xfrm>
        </p:grpSpPr>
        <p:cxnSp>
          <p:nvCxnSpPr>
            <p:cNvPr id="14" name="Straight Arrow Connector 13"/>
            <p:cNvCxnSpPr/>
            <p:nvPr/>
          </p:nvCxnSpPr>
          <p:spPr>
            <a:xfrm rot="5400000" flipH="1" flipV="1">
              <a:off x="-966752" y="2939210"/>
              <a:ext cx="3375700" cy="1068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V="1">
              <a:off x="715740" y="4619109"/>
              <a:ext cx="3987314" cy="567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Freeform 27"/>
            <p:cNvSpPr/>
            <p:nvPr/>
          </p:nvSpPr>
          <p:spPr>
            <a:xfrm>
              <a:off x="722665" y="1709019"/>
              <a:ext cx="3227419" cy="2555596"/>
            </a:xfrm>
            <a:custGeom>
              <a:avLst/>
              <a:gdLst>
                <a:gd name="connsiteX0" fmla="*/ 0 w 4800600"/>
                <a:gd name="connsiteY0" fmla="*/ 2532063 h 3576638"/>
                <a:gd name="connsiteX1" fmla="*/ 381000 w 4800600"/>
                <a:gd name="connsiteY1" fmla="*/ 2522538 h 3576638"/>
                <a:gd name="connsiteX2" fmla="*/ 638175 w 4800600"/>
                <a:gd name="connsiteY2" fmla="*/ 2503488 h 3576638"/>
                <a:gd name="connsiteX3" fmla="*/ 819150 w 4800600"/>
                <a:gd name="connsiteY3" fmla="*/ 2455863 h 3576638"/>
                <a:gd name="connsiteX4" fmla="*/ 904875 w 4800600"/>
                <a:gd name="connsiteY4" fmla="*/ 2312988 h 3576638"/>
                <a:gd name="connsiteX5" fmla="*/ 1257300 w 4800600"/>
                <a:gd name="connsiteY5" fmla="*/ 1341438 h 3576638"/>
                <a:gd name="connsiteX6" fmla="*/ 1533525 w 4800600"/>
                <a:gd name="connsiteY6" fmla="*/ 1798638 h 3576638"/>
                <a:gd name="connsiteX7" fmla="*/ 1876425 w 4800600"/>
                <a:gd name="connsiteY7" fmla="*/ 1103313 h 3576638"/>
                <a:gd name="connsiteX8" fmla="*/ 2019300 w 4800600"/>
                <a:gd name="connsiteY8" fmla="*/ 1779588 h 3576638"/>
                <a:gd name="connsiteX9" fmla="*/ 2609850 w 4800600"/>
                <a:gd name="connsiteY9" fmla="*/ 207963 h 3576638"/>
                <a:gd name="connsiteX10" fmla="*/ 3343275 w 4800600"/>
                <a:gd name="connsiteY10" fmla="*/ 3027363 h 3576638"/>
                <a:gd name="connsiteX11" fmla="*/ 4800600 w 4800600"/>
                <a:gd name="connsiteY11" fmla="*/ 3503613 h 3576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800600" h="3576638">
                  <a:moveTo>
                    <a:pt x="0" y="2532063"/>
                  </a:moveTo>
                  <a:lnTo>
                    <a:pt x="381000" y="2522538"/>
                  </a:lnTo>
                  <a:cubicBezTo>
                    <a:pt x="487363" y="2517776"/>
                    <a:pt x="565150" y="2514600"/>
                    <a:pt x="638175" y="2503488"/>
                  </a:cubicBezTo>
                  <a:cubicBezTo>
                    <a:pt x="711200" y="2492376"/>
                    <a:pt x="774700" y="2487613"/>
                    <a:pt x="819150" y="2455863"/>
                  </a:cubicBezTo>
                  <a:cubicBezTo>
                    <a:pt x="863600" y="2424113"/>
                    <a:pt x="831850" y="2498725"/>
                    <a:pt x="904875" y="2312988"/>
                  </a:cubicBezTo>
                  <a:cubicBezTo>
                    <a:pt x="977900" y="2127251"/>
                    <a:pt x="1152525" y="1427163"/>
                    <a:pt x="1257300" y="1341438"/>
                  </a:cubicBezTo>
                  <a:cubicBezTo>
                    <a:pt x="1362075" y="1255713"/>
                    <a:pt x="1430338" y="1838325"/>
                    <a:pt x="1533525" y="1798638"/>
                  </a:cubicBezTo>
                  <a:cubicBezTo>
                    <a:pt x="1636712" y="1758951"/>
                    <a:pt x="1795463" y="1106488"/>
                    <a:pt x="1876425" y="1103313"/>
                  </a:cubicBezTo>
                  <a:cubicBezTo>
                    <a:pt x="1957387" y="1100138"/>
                    <a:pt x="1897063" y="1928813"/>
                    <a:pt x="2019300" y="1779588"/>
                  </a:cubicBezTo>
                  <a:cubicBezTo>
                    <a:pt x="2141538" y="1630363"/>
                    <a:pt x="2389187" y="0"/>
                    <a:pt x="2609850" y="207963"/>
                  </a:cubicBezTo>
                  <a:cubicBezTo>
                    <a:pt x="2830513" y="415926"/>
                    <a:pt x="2978150" y="2478088"/>
                    <a:pt x="3343275" y="3027363"/>
                  </a:cubicBezTo>
                  <a:cubicBezTo>
                    <a:pt x="3708400" y="3576638"/>
                    <a:pt x="4500563" y="3452813"/>
                    <a:pt x="4800600" y="3503613"/>
                  </a:cubicBezTo>
                </a:path>
              </a:pathLst>
            </a:cu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19161" y="1066800"/>
              <a:ext cx="400039" cy="329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PE</a:t>
              </a:r>
              <a:endPara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300652" y="4627594"/>
              <a:ext cx="423748" cy="329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RC</a:t>
              </a:r>
              <a:endPara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228600" y="1571685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a reaction PE-RC diagram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is given.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How many elementary 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steps are there in the reaction?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LcPeriod" startAt="2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Show the activation 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energies of all steps.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LcPeriod" startAt="3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Which step is the slowest, and rate determining step?</a:t>
            </a:r>
          </a:p>
          <a:p>
            <a:pPr marL="457200" indent="-457200">
              <a:lnSpc>
                <a:spcPct val="150000"/>
              </a:lnSpc>
              <a:buFont typeface="+mj-lt"/>
              <a:buAutoNum type="alphaLcPeriod" startAt="3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Is the reaction exothermic or endothermic? 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04800" y="1066800"/>
            <a:ext cx="1811714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Rate Expression and Rate Constant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04800" y="1066800"/>
            <a:ext cx="1298753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358225" y="1219200"/>
            <a:ext cx="5718975" cy="5181600"/>
            <a:chOff x="2358225" y="1219200"/>
            <a:chExt cx="5718975" cy="5181600"/>
          </a:xfrm>
        </p:grpSpPr>
        <p:grpSp>
          <p:nvGrpSpPr>
            <p:cNvPr id="2" name="Group 45"/>
            <p:cNvGrpSpPr/>
            <p:nvPr/>
          </p:nvGrpSpPr>
          <p:grpSpPr>
            <a:xfrm>
              <a:off x="2362200" y="1219200"/>
              <a:ext cx="5715000" cy="5181600"/>
              <a:chOff x="715740" y="1066800"/>
              <a:chExt cx="4008660" cy="3890665"/>
            </a:xfrm>
          </p:grpSpPr>
          <p:cxnSp>
            <p:nvCxnSpPr>
              <p:cNvPr id="14" name="Straight Arrow Connector 13"/>
              <p:cNvCxnSpPr/>
              <p:nvPr/>
            </p:nvCxnSpPr>
            <p:spPr>
              <a:xfrm rot="5400000" flipH="1" flipV="1">
                <a:off x="-966752" y="2939210"/>
                <a:ext cx="3375700" cy="1068"/>
              </a:xfrm>
              <a:prstGeom prst="straightConnector1">
                <a:avLst/>
              </a:prstGeom>
              <a:ln w="25400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flipV="1">
                <a:off x="715740" y="4619109"/>
                <a:ext cx="3987314" cy="567"/>
              </a:xfrm>
              <a:prstGeom prst="straightConnector1">
                <a:avLst/>
              </a:prstGeom>
              <a:ln w="25400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Freeform 27"/>
              <p:cNvSpPr/>
              <p:nvPr/>
            </p:nvSpPr>
            <p:spPr>
              <a:xfrm>
                <a:off x="722665" y="1709019"/>
                <a:ext cx="3227419" cy="2555596"/>
              </a:xfrm>
              <a:custGeom>
                <a:avLst/>
                <a:gdLst>
                  <a:gd name="connsiteX0" fmla="*/ 0 w 4800600"/>
                  <a:gd name="connsiteY0" fmla="*/ 2532063 h 3576638"/>
                  <a:gd name="connsiteX1" fmla="*/ 381000 w 4800600"/>
                  <a:gd name="connsiteY1" fmla="*/ 2522538 h 3576638"/>
                  <a:gd name="connsiteX2" fmla="*/ 638175 w 4800600"/>
                  <a:gd name="connsiteY2" fmla="*/ 2503488 h 3576638"/>
                  <a:gd name="connsiteX3" fmla="*/ 819150 w 4800600"/>
                  <a:gd name="connsiteY3" fmla="*/ 2455863 h 3576638"/>
                  <a:gd name="connsiteX4" fmla="*/ 904875 w 4800600"/>
                  <a:gd name="connsiteY4" fmla="*/ 2312988 h 3576638"/>
                  <a:gd name="connsiteX5" fmla="*/ 1257300 w 4800600"/>
                  <a:gd name="connsiteY5" fmla="*/ 1341438 h 3576638"/>
                  <a:gd name="connsiteX6" fmla="*/ 1533525 w 4800600"/>
                  <a:gd name="connsiteY6" fmla="*/ 1798638 h 3576638"/>
                  <a:gd name="connsiteX7" fmla="*/ 1876425 w 4800600"/>
                  <a:gd name="connsiteY7" fmla="*/ 1103313 h 3576638"/>
                  <a:gd name="connsiteX8" fmla="*/ 2019300 w 4800600"/>
                  <a:gd name="connsiteY8" fmla="*/ 1779588 h 3576638"/>
                  <a:gd name="connsiteX9" fmla="*/ 2609850 w 4800600"/>
                  <a:gd name="connsiteY9" fmla="*/ 207963 h 3576638"/>
                  <a:gd name="connsiteX10" fmla="*/ 3343275 w 4800600"/>
                  <a:gd name="connsiteY10" fmla="*/ 3027363 h 3576638"/>
                  <a:gd name="connsiteX11" fmla="*/ 4800600 w 4800600"/>
                  <a:gd name="connsiteY11" fmla="*/ 3503613 h 3576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800600" h="3576638">
                    <a:moveTo>
                      <a:pt x="0" y="2532063"/>
                    </a:moveTo>
                    <a:lnTo>
                      <a:pt x="381000" y="2522538"/>
                    </a:lnTo>
                    <a:cubicBezTo>
                      <a:pt x="487363" y="2517776"/>
                      <a:pt x="565150" y="2514600"/>
                      <a:pt x="638175" y="2503488"/>
                    </a:cubicBezTo>
                    <a:cubicBezTo>
                      <a:pt x="711200" y="2492376"/>
                      <a:pt x="774700" y="2487613"/>
                      <a:pt x="819150" y="2455863"/>
                    </a:cubicBezTo>
                    <a:cubicBezTo>
                      <a:pt x="863600" y="2424113"/>
                      <a:pt x="831850" y="2498725"/>
                      <a:pt x="904875" y="2312988"/>
                    </a:cubicBezTo>
                    <a:cubicBezTo>
                      <a:pt x="977900" y="2127251"/>
                      <a:pt x="1152525" y="1427163"/>
                      <a:pt x="1257300" y="1341438"/>
                    </a:cubicBezTo>
                    <a:cubicBezTo>
                      <a:pt x="1362075" y="1255713"/>
                      <a:pt x="1430338" y="1838325"/>
                      <a:pt x="1533525" y="1798638"/>
                    </a:cubicBezTo>
                    <a:cubicBezTo>
                      <a:pt x="1636712" y="1758951"/>
                      <a:pt x="1795463" y="1106488"/>
                      <a:pt x="1876425" y="1103313"/>
                    </a:cubicBezTo>
                    <a:cubicBezTo>
                      <a:pt x="1957387" y="1100138"/>
                      <a:pt x="1897063" y="1928813"/>
                      <a:pt x="2019300" y="1779588"/>
                    </a:cubicBezTo>
                    <a:cubicBezTo>
                      <a:pt x="2141538" y="1630363"/>
                      <a:pt x="2389187" y="0"/>
                      <a:pt x="2609850" y="207963"/>
                    </a:cubicBezTo>
                    <a:cubicBezTo>
                      <a:pt x="2830513" y="415926"/>
                      <a:pt x="2978150" y="2478088"/>
                      <a:pt x="3343275" y="3027363"/>
                    </a:cubicBezTo>
                    <a:cubicBezTo>
                      <a:pt x="3708400" y="3576638"/>
                      <a:pt x="4500563" y="3452813"/>
                      <a:pt x="4800600" y="3503613"/>
                    </a:cubicBezTo>
                  </a:path>
                </a:pathLst>
              </a:custGeom>
              <a:ln w="254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819161" y="1066800"/>
                <a:ext cx="400039" cy="3298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PE</a:t>
                </a:r>
                <a:endParaRPr lang="en-US" sz="2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4300652" y="4627594"/>
                <a:ext cx="423748" cy="3298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RC</a:t>
                </a:r>
                <a:endParaRPr lang="en-US" sz="2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>
              <a:off x="2358225" y="5396737"/>
              <a:ext cx="4572000" cy="1588"/>
            </a:xfrm>
            <a:prstGeom prst="line">
              <a:avLst/>
            </a:prstGeom>
            <a:ln w="15875">
              <a:solidFill>
                <a:schemeClr val="bg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362200" y="4482337"/>
              <a:ext cx="3017520" cy="1588"/>
            </a:xfrm>
            <a:prstGeom prst="line">
              <a:avLst/>
            </a:prstGeom>
            <a:ln w="15875">
              <a:solidFill>
                <a:schemeClr val="bg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362200" y="2250375"/>
              <a:ext cx="2468880" cy="1588"/>
            </a:xfrm>
            <a:prstGeom prst="line">
              <a:avLst/>
            </a:prstGeom>
            <a:ln w="15875">
              <a:solidFill>
                <a:schemeClr val="bg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362200" y="3786250"/>
              <a:ext cx="2834640" cy="1588"/>
            </a:xfrm>
            <a:prstGeom prst="line">
              <a:avLst/>
            </a:prstGeom>
            <a:ln w="15875">
              <a:solidFill>
                <a:schemeClr val="bg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5400000">
              <a:off x="4052854" y="3033746"/>
              <a:ext cx="1554480" cy="1588"/>
            </a:xfrm>
            <a:prstGeom prst="straightConnector1">
              <a:avLst/>
            </a:prstGeom>
            <a:ln w="19050">
              <a:solidFill>
                <a:srgbClr val="C0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3834540" y="3472146"/>
              <a:ext cx="640080" cy="1588"/>
            </a:xfrm>
            <a:prstGeom prst="straightConnector1">
              <a:avLst/>
            </a:prstGeom>
            <a:ln w="19050">
              <a:solidFill>
                <a:srgbClr val="C0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5400000">
              <a:off x="3033554" y="3912521"/>
              <a:ext cx="1097280" cy="1588"/>
            </a:xfrm>
            <a:prstGeom prst="straightConnector1">
              <a:avLst/>
            </a:prstGeom>
            <a:ln w="19050">
              <a:solidFill>
                <a:srgbClr val="C0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5400000">
              <a:off x="2286794" y="4952206"/>
              <a:ext cx="914400" cy="1588"/>
            </a:xfrm>
            <a:prstGeom prst="straightConnector1">
              <a:avLst/>
            </a:prstGeom>
            <a:ln w="19050">
              <a:solidFill>
                <a:srgbClr val="C0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505200" y="388620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Ea</a:t>
              </a:r>
              <a:r>
                <a:rPr lang="en-US" sz="2400" baseline="-30000" dirty="0" smtClean="0">
                  <a:solidFill>
                    <a:schemeClr val="bg1"/>
                  </a:solidFill>
                </a:rPr>
                <a:t>1</a:t>
              </a:r>
              <a:endParaRPr lang="en-US" sz="2400" baseline="-30000" dirty="0">
                <a:solidFill>
                  <a:schemeClr val="bg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19600" y="411033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Ea</a:t>
              </a:r>
              <a:r>
                <a:rPr lang="en-US" sz="2400" baseline="-30000" dirty="0" smtClean="0">
                  <a:solidFill>
                    <a:schemeClr val="bg1"/>
                  </a:solidFill>
                </a:rPr>
                <a:t>2</a:t>
              </a:r>
              <a:endParaRPr lang="en-US" sz="2400" baseline="-30000" dirty="0">
                <a:solidFill>
                  <a:schemeClr val="bg1"/>
                </a:solidFill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rot="16200000" flipH="1">
              <a:off x="4002975" y="3788225"/>
              <a:ext cx="609600" cy="304800"/>
            </a:xfrm>
            <a:prstGeom prst="straightConnector1">
              <a:avLst/>
            </a:prstGeom>
            <a:ln w="190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5567550" y="277190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Ea</a:t>
              </a:r>
              <a:r>
                <a:rPr lang="en-US" sz="2400" baseline="-30000" dirty="0" smtClean="0">
                  <a:solidFill>
                    <a:schemeClr val="bg1"/>
                  </a:solidFill>
                </a:rPr>
                <a:t>3</a:t>
              </a:r>
              <a:endParaRPr lang="en-US" sz="2400" baseline="-30000" dirty="0">
                <a:solidFill>
                  <a:schemeClr val="bg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702625" y="469372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∆H</a:t>
              </a:r>
              <a:endParaRPr lang="en-US" sz="2400" baseline="-30000" dirty="0">
                <a:solidFill>
                  <a:schemeClr val="bg1"/>
                </a:solidFill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4876800" y="3048000"/>
              <a:ext cx="762000" cy="1588"/>
            </a:xfrm>
            <a:prstGeom prst="straightConnector1">
              <a:avLst/>
            </a:prstGeom>
            <a:ln w="190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Rate Expression and Rate Constant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" y="1571685"/>
            <a:ext cx="8458200" cy="1140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Which of the following reactions would you expect to have the highest quantity of activation energy?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04800" y="1066800"/>
            <a:ext cx="1811714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" y="2971800"/>
            <a:ext cx="6781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+ 1/2O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</a:p>
          <a:p>
            <a:pPr>
              <a:lnSpc>
                <a:spcPct val="150000"/>
              </a:lnSpc>
            </a:pPr>
            <a:r>
              <a:rPr lang="pt-BR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4(l)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→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(aq)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HSO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(aq)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aseline="-25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aseline="-25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AgCl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+ 2O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CO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+ 9H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+ 25/2O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8CO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+ 9H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52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Rate Expression and Rate Constant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" y="1571685"/>
            <a:ext cx="8458200" cy="1140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Which of the following reactions would you expect to have the highest quantity of activation energy?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04800" y="1066800"/>
            <a:ext cx="1811714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" y="2971800"/>
            <a:ext cx="6781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+ 1/2O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</a:p>
          <a:p>
            <a:pPr>
              <a:lnSpc>
                <a:spcPct val="150000"/>
              </a:lnSpc>
            </a:pPr>
            <a:r>
              <a:rPr lang="pt-BR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4(l)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→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(aq)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HSO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pt-BR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pt-BR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(aq)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aseline="-25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aseline="-25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AgCl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+ 2O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CO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+ 9H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E. C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18(g)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+ 25/2O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→ 8CO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+ 9H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(g)</a:t>
            </a:r>
            <a:endParaRPr lang="en-US" sz="24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0360" name="WindowsMediaPlayer1" r:id="rId2" imgW="6018120" imgH="5181480"/>
        </mc:Choice>
        <mc:Fallback>
          <p:control name="WindowsMediaPlayer1" r:id="rId2" imgW="6018120" imgH="5181480">
            <p:pic>
              <p:nvPicPr>
                <p:cNvPr id="2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1447800" y="1524000"/>
                  <a:ext cx="6018213" cy="5181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066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A. Nature of Reactants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7200" y="1371600"/>
            <a:ext cx="845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Generally;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If there are many bonds must be broken and many bonds must be formed in a reaction then the reaction is slow.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The reactions between simple ions are very fast.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 the reaction is between many ions and molecules then the reaction is slow.  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" y="4642009"/>
            <a:ext cx="85344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+  4O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→  3CO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+  3H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		(Slow)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+ 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→ 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AgCl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		(very fast)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2MnO</a:t>
            </a:r>
            <a:r>
              <a:rPr lang="en-US" sz="20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+ 5SO</a:t>
            </a:r>
            <a:r>
              <a:rPr lang="en-US" sz="20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0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+ 6H</a:t>
            </a:r>
            <a:r>
              <a:rPr lang="en-US" sz="20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  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→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2Mn</a:t>
            </a:r>
            <a:r>
              <a:rPr lang="en-US" sz="20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+2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+ 5SO</a:t>
            </a:r>
            <a:r>
              <a:rPr lang="en-US" sz="20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+ 3H</a:t>
            </a:r>
            <a:r>
              <a:rPr lang="en-US" sz="20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 (fast)	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			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214735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B. Concentration of Reactants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4800" y="1514554"/>
            <a:ext cx="8686800" cy="1685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Rate of reactions increases when the concentration of reactant is increased. Rate of reactions is directly proportional to the concentration of reactants. 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45275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the reaction, 2X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+3Y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+Z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→2K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+L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  <a:endParaRPr lang="en-US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reaction rate increases by a factor of 8 when the volume of the container is halved. Doubling only the concentration of X increases the rate by a factor of 2 and doubling only the concentration of Z has no influence on the reaction rate. Using these data, determine the rate law for the reaction.</a:t>
            </a:r>
            <a:endParaRPr lang="en-US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3048000"/>
            <a:ext cx="1811714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15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5890301"/>
            <a:ext cx="6172200" cy="586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  <a:r>
              <a:rPr lang="en-US" sz="2400" dirty="0" smtClean="0">
                <a:solidFill>
                  <a:schemeClr val="bg1"/>
                </a:solidFill>
              </a:rPr>
              <a:t>		rate= k[X][Y]</a:t>
            </a:r>
            <a:r>
              <a:rPr lang="en-US" sz="2400" baseline="30000" dirty="0" smtClean="0">
                <a:solidFill>
                  <a:schemeClr val="bg1"/>
                </a:solidFill>
              </a:rPr>
              <a:t>2</a:t>
            </a:r>
            <a:endParaRPr lang="en-US" sz="2400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436602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Meaning and Measurement of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52233" name="WindowsMediaPlayer1" r:id="rId2" imgW="6172200" imgH="5105520"/>
        </mc:Choice>
        <mc:Fallback>
          <p:control name="WindowsMediaPlayer1" r:id="rId2" imgW="6172200" imgH="5105520">
            <p:pic>
              <p:nvPicPr>
                <p:cNvPr id="2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1600200" y="1524000"/>
                  <a:ext cx="6172200" cy="51054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214735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B. Concentration of Reactants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4514" name="Picture 2" descr="H:\PPTs Preparation Materials\Rate of Reactions\Rate of reactions-Photos\Rate Laws for Several Reactan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799" y="1752600"/>
            <a:ext cx="8667913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066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B. Concentration of Reactants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828800"/>
            <a:ext cx="8458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The following data were recorded to determine the rate equation of the reaction; 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→O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2(g)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When the concentrations of both 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and NO were doubled, the rate increased 4 times.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When the concentration of NO was held constant but the concentration of 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was tripled, the rate was tripled too.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Find the rate equation for the reaction.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 both [O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 and [NO] had tripled what would have been the rate?</a:t>
            </a:r>
            <a:endParaRPr lang="en-US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327014"/>
            <a:ext cx="1811714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16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1000" y="5766137"/>
            <a:ext cx="861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  <a:r>
              <a:rPr lang="en-US" sz="2400" dirty="0" smtClean="0">
                <a:solidFill>
                  <a:schemeClr val="bg1"/>
                </a:solidFill>
              </a:rPr>
              <a:t>		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Rate=k[NO][O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],     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B.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Rate would have increased 9 times.</a:t>
            </a:r>
            <a:endParaRPr lang="en-US" sz="2400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066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B. Concentration of Reactants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8288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following data were collected for the reaction,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pl-PL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2X</a:t>
            </a:r>
            <a:r>
              <a:rPr lang="pl-PL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  <a:r>
              <a:rPr lang="pl-PL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+ 3Y</a:t>
            </a:r>
            <a:r>
              <a:rPr lang="pl-PL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</a:t>
            </a:r>
            <a:r>
              <a:rPr lang="pl-PL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 Z</a:t>
            </a:r>
            <a:r>
              <a:rPr lang="pl-PL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  <a:r>
              <a:rPr lang="pl-PL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2K</a:t>
            </a:r>
            <a:r>
              <a:rPr lang="pl-PL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  <a:r>
              <a:rPr lang="pl-PL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L</a:t>
            </a:r>
            <a:r>
              <a:rPr lang="pl-PL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  <a:endParaRPr lang="en-US" sz="2400" baseline="-25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Find the rate expression and the value of k.</a:t>
            </a:r>
            <a:endParaRPr lang="en-US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327014"/>
            <a:ext cx="1811714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17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1000" y="5257800"/>
            <a:ext cx="861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  <a:r>
              <a:rPr lang="en-US" sz="2400" dirty="0" smtClean="0">
                <a:solidFill>
                  <a:schemeClr val="bg1"/>
                </a:solidFill>
              </a:rPr>
              <a:t>		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Rate =k[X][Y]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     k = 2 M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min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endParaRPr lang="en-US" sz="2400" i="1" baseline="30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" y="3124200"/>
            <a:ext cx="6553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err="1" smtClean="0">
                <a:solidFill>
                  <a:srgbClr val="FFC000"/>
                </a:solidFill>
              </a:rPr>
              <a:t>Exp</a:t>
            </a:r>
            <a:r>
              <a:rPr lang="es-ES" sz="2400" dirty="0" smtClean="0">
                <a:solidFill>
                  <a:srgbClr val="FFC000"/>
                </a:solidFill>
              </a:rPr>
              <a:t> No	  [X] M	  [Y] M	  [Z] M	  </a:t>
            </a:r>
            <a:r>
              <a:rPr lang="es-ES" sz="2400" dirty="0" err="1" smtClean="0">
                <a:solidFill>
                  <a:srgbClr val="FFC000"/>
                </a:solidFill>
              </a:rPr>
              <a:t>Initial</a:t>
            </a:r>
            <a:r>
              <a:rPr lang="es-ES" sz="2400" dirty="0" smtClean="0">
                <a:solidFill>
                  <a:srgbClr val="FFC000"/>
                </a:solidFill>
              </a:rPr>
              <a:t> </a:t>
            </a:r>
            <a:r>
              <a:rPr lang="es-ES" sz="2400" dirty="0" err="1" smtClean="0">
                <a:solidFill>
                  <a:srgbClr val="FFC000"/>
                </a:solidFill>
              </a:rPr>
              <a:t>Rate</a:t>
            </a:r>
            <a:r>
              <a:rPr lang="es-ES" sz="2400" dirty="0" smtClean="0">
                <a:solidFill>
                  <a:srgbClr val="FFC000"/>
                </a:solidFill>
              </a:rPr>
              <a:t> (M/min)</a:t>
            </a:r>
            <a:endParaRPr lang="es-ES" sz="2400" dirty="0" smtClean="0"/>
          </a:p>
          <a:p>
            <a:r>
              <a:rPr lang="en-US" sz="2400" dirty="0" smtClean="0">
                <a:solidFill>
                  <a:srgbClr val="FFC000"/>
                </a:solidFill>
              </a:rPr>
              <a:t>1</a:t>
            </a:r>
            <a:r>
              <a:rPr lang="en-US" sz="2400" dirty="0" smtClean="0"/>
              <a:t>	  </a:t>
            </a:r>
            <a:r>
              <a:rPr lang="en-US" sz="2400" dirty="0" smtClean="0">
                <a:solidFill>
                  <a:schemeClr val="bg1"/>
                </a:solidFill>
              </a:rPr>
              <a:t>0.2	  0.1	  0.1	      4.0x10</a:t>
            </a:r>
            <a:r>
              <a:rPr lang="en-US" sz="2400" baseline="30000" dirty="0" smtClean="0">
                <a:solidFill>
                  <a:schemeClr val="bg1"/>
                </a:solidFill>
              </a:rPr>
              <a:t>-3</a:t>
            </a:r>
            <a:r>
              <a:rPr lang="en-US" sz="2400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sz="2400" dirty="0" smtClean="0">
                <a:solidFill>
                  <a:srgbClr val="FFC000"/>
                </a:solidFill>
              </a:rPr>
              <a:t>2</a:t>
            </a:r>
            <a:r>
              <a:rPr lang="en-US" sz="2400" dirty="0" smtClean="0">
                <a:solidFill>
                  <a:schemeClr val="bg1"/>
                </a:solidFill>
              </a:rPr>
              <a:t>	  0.2	  0.2	  0.1	      16x10</a:t>
            </a:r>
            <a:r>
              <a:rPr lang="en-US" sz="2400" baseline="30000" dirty="0" smtClean="0">
                <a:solidFill>
                  <a:schemeClr val="bg1"/>
                </a:solidFill>
              </a:rPr>
              <a:t>-3</a:t>
            </a:r>
            <a:r>
              <a:rPr lang="en-US" sz="2400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sz="2400" dirty="0" smtClean="0">
                <a:solidFill>
                  <a:srgbClr val="FFC000"/>
                </a:solidFill>
              </a:rPr>
              <a:t>3</a:t>
            </a:r>
            <a:r>
              <a:rPr lang="en-US" sz="2400" dirty="0" smtClean="0">
                <a:solidFill>
                  <a:schemeClr val="bg1"/>
                </a:solidFill>
              </a:rPr>
              <a:t>	  0.2	  0.2	  0.2	      16x10</a:t>
            </a:r>
            <a:r>
              <a:rPr lang="en-US" sz="2400" baseline="30000" dirty="0" smtClean="0">
                <a:solidFill>
                  <a:schemeClr val="bg1"/>
                </a:solidFill>
              </a:rPr>
              <a:t>-3</a:t>
            </a:r>
            <a:r>
              <a:rPr lang="en-US" sz="2400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sz="2400" dirty="0" smtClean="0">
                <a:solidFill>
                  <a:srgbClr val="FFC000"/>
                </a:solidFill>
              </a:rPr>
              <a:t>4</a:t>
            </a:r>
            <a:r>
              <a:rPr lang="en-US" sz="2400" dirty="0" smtClean="0">
                <a:solidFill>
                  <a:schemeClr val="bg1"/>
                </a:solidFill>
              </a:rPr>
              <a:t>	  0.1	  0.2	  0.1	      8.0x10</a:t>
            </a:r>
            <a:r>
              <a:rPr lang="en-US" sz="2400" baseline="30000" dirty="0" smtClean="0">
                <a:solidFill>
                  <a:schemeClr val="bg1"/>
                </a:solidFill>
              </a:rPr>
              <a:t>-3</a:t>
            </a:r>
            <a:r>
              <a:rPr lang="en-US" sz="2400" dirty="0" smtClean="0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066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B. Concentration of Reactants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828800"/>
            <a:ext cx="8686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following data are given for the reaction:  2A+B+C </a:t>
            </a:r>
            <a:r>
              <a:rPr lang="pl-PL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→</a:t>
            </a:r>
            <a:r>
              <a:rPr lang="en-U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D+2E </a:t>
            </a:r>
          </a:p>
          <a:p>
            <a:r>
              <a:rPr lang="en-U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Find the rate expression, order and the value of rate constant, k.</a:t>
            </a:r>
            <a:endParaRPr lang="en-US" sz="2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327014"/>
            <a:ext cx="1811714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18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1000" y="5029200"/>
            <a:ext cx="861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  <a:r>
              <a:rPr lang="en-US" sz="2400" dirty="0" smtClean="0">
                <a:solidFill>
                  <a:schemeClr val="bg1"/>
                </a:solidFill>
              </a:rPr>
              <a:t>		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Rate =k[A][C],     overall order is 1+1=2,  k = 0.2 M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min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</a:t>
            </a:r>
            <a:endParaRPr lang="en-US" sz="2400" i="1" baseline="30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2667000"/>
            <a:ext cx="6248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[A]M	[B]M	[C]M	Initial rate (M/min)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0.1	0.2	0.2	4.0x10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0.1	0.4	0.2	4.0x10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0.2	0.2	0.2	8.0x10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0.3	0.1	0.2	1.2x10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0.1	0.4	0.6	1.2x10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066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C. Temperature of the System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447800"/>
            <a:ext cx="8686800" cy="4947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Rates of almost all reactions increase as temperature is increased. It is often stated that rate doubles by increasing 10</a:t>
            </a:r>
            <a:r>
              <a:rPr lang="en-US" sz="23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In 1889, </a:t>
            </a:r>
            <a:r>
              <a:rPr lang="en-US" sz="23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Svante</a:t>
            </a:r>
            <a:r>
              <a:rPr lang="en-U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Arrhenius stated that rate constant  changes by modifying the temperature.</a:t>
            </a:r>
          </a:p>
          <a:p>
            <a:pPr>
              <a:buClr>
                <a:srgbClr val="FFC000"/>
              </a:buClr>
            </a:pPr>
            <a:r>
              <a:rPr lang="en-U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</a:t>
            </a:r>
            <a:r>
              <a:rPr lang="en-US" sz="2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k = </a:t>
            </a:r>
            <a:r>
              <a:rPr lang="en-US" sz="28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A.e</a:t>
            </a:r>
            <a:r>
              <a:rPr lang="en-US" sz="2800" baseline="4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-E</a:t>
            </a:r>
            <a:r>
              <a:rPr lang="en-US" sz="2800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800" baseline="4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/RT</a:t>
            </a:r>
            <a:endParaRPr lang="en-US" sz="2300" baseline="400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Where k is rate constant, A is Arrhenius constant, Ea is activation energy, R is gas constant, T is Kelvin temperature.</a:t>
            </a:r>
          </a:p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equation can also be written;</a:t>
            </a:r>
          </a:p>
          <a:p>
            <a:pPr>
              <a:buClr>
                <a:srgbClr val="FFC000"/>
              </a:buClr>
            </a:pPr>
            <a:r>
              <a:rPr lang="en-US" sz="23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3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ln</a:t>
            </a:r>
            <a:r>
              <a:rPr lang="en-US" sz="23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k = </a:t>
            </a:r>
            <a:r>
              <a:rPr lang="en-US" sz="23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lnA</a:t>
            </a:r>
            <a:r>
              <a:rPr lang="en-US" sz="23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3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Ea</a:t>
            </a:r>
            <a:r>
              <a:rPr lang="en-US" sz="23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2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</a:t>
            </a:r>
            <a:r>
              <a:rPr lang="en-US" sz="23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log k =log A – </a:t>
            </a:r>
            <a:r>
              <a:rPr lang="en-US" sz="23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Ea     </a:t>
            </a:r>
          </a:p>
          <a:p>
            <a:pPr>
              <a:buClr>
                <a:srgbClr val="FFC000"/>
              </a:buClr>
            </a:pPr>
            <a:r>
              <a:rPr lang="en-US" sz="23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	                   RT                                 2.303RT</a:t>
            </a:r>
            <a:endParaRPr lang="en-US" sz="23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066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C. Temperature of the System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48533" y="3985564"/>
            <a:ext cx="444234" cy="3573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Ea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57200" y="4419600"/>
            <a:ext cx="7696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At 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200" baseline="30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number of molecules exceeding Ea is a,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At (T+20)</a:t>
            </a:r>
            <a:r>
              <a:rPr lang="en-US" sz="22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aseline="30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number of molecules exceeding Ea is 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a+b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419600" y="1799746"/>
            <a:ext cx="4572000" cy="1553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The major factor in increasing rate when temperature is increased is increasing effective collisions.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564568" y="1600200"/>
            <a:ext cx="4236032" cy="2746177"/>
            <a:chOff x="564568" y="1600200"/>
            <a:chExt cx="4236032" cy="2746177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88987" y="2927372"/>
              <a:ext cx="2123396" cy="1745"/>
            </a:xfrm>
            <a:prstGeom prst="straightConnector1">
              <a:avLst/>
            </a:prstGeom>
            <a:ln w="25400">
              <a:solidFill>
                <a:schemeClr val="bg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0800000" flipV="1">
              <a:off x="1139341" y="3989021"/>
              <a:ext cx="2858199" cy="922"/>
            </a:xfrm>
            <a:prstGeom prst="straightConnector1">
              <a:avLst/>
            </a:prstGeom>
            <a:ln w="25400">
              <a:solidFill>
                <a:schemeClr val="bg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 16"/>
            <p:cNvSpPr/>
            <p:nvPr/>
          </p:nvSpPr>
          <p:spPr>
            <a:xfrm>
              <a:off x="1163458" y="2725381"/>
              <a:ext cx="2333115" cy="1266639"/>
            </a:xfrm>
            <a:custGeom>
              <a:avLst/>
              <a:gdLst>
                <a:gd name="connsiteX0" fmla="*/ 0 w 2123268"/>
                <a:gd name="connsiteY0" fmla="*/ 1090908 h 1090908"/>
                <a:gd name="connsiteX1" fmla="*/ 134318 w 2123268"/>
                <a:gd name="connsiteY1" fmla="*/ 791274 h 1090908"/>
                <a:gd name="connsiteX2" fmla="*/ 278969 w 2123268"/>
                <a:gd name="connsiteY2" fmla="*/ 532969 h 1090908"/>
                <a:gd name="connsiteX3" fmla="*/ 526942 w 2123268"/>
                <a:gd name="connsiteY3" fmla="*/ 150678 h 1090908"/>
                <a:gd name="connsiteX4" fmla="*/ 723254 w 2123268"/>
                <a:gd name="connsiteY4" fmla="*/ 16359 h 1090908"/>
                <a:gd name="connsiteX5" fmla="*/ 919566 w 2123268"/>
                <a:gd name="connsiteY5" fmla="*/ 52522 h 1090908"/>
                <a:gd name="connsiteX6" fmla="*/ 1110712 w 2123268"/>
                <a:gd name="connsiteY6" fmla="*/ 207505 h 1090908"/>
                <a:gd name="connsiteX7" fmla="*/ 1301857 w 2123268"/>
                <a:gd name="connsiteY7" fmla="*/ 362488 h 1090908"/>
                <a:gd name="connsiteX8" fmla="*/ 1503335 w 2123268"/>
                <a:gd name="connsiteY8" fmla="*/ 512305 h 1090908"/>
                <a:gd name="connsiteX9" fmla="*/ 1818468 w 2123268"/>
                <a:gd name="connsiteY9" fmla="*/ 636291 h 1090908"/>
                <a:gd name="connsiteX10" fmla="*/ 2123268 w 2123268"/>
                <a:gd name="connsiteY10" fmla="*/ 656956 h 1090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3268" h="1090908">
                  <a:moveTo>
                    <a:pt x="0" y="1090908"/>
                  </a:moveTo>
                  <a:cubicBezTo>
                    <a:pt x="43911" y="987586"/>
                    <a:pt x="87823" y="884264"/>
                    <a:pt x="134318" y="791274"/>
                  </a:cubicBezTo>
                  <a:cubicBezTo>
                    <a:pt x="180813" y="698284"/>
                    <a:pt x="213532" y="639735"/>
                    <a:pt x="278969" y="532969"/>
                  </a:cubicBezTo>
                  <a:cubicBezTo>
                    <a:pt x="344406" y="426203"/>
                    <a:pt x="452895" y="236780"/>
                    <a:pt x="526942" y="150678"/>
                  </a:cubicBezTo>
                  <a:cubicBezTo>
                    <a:pt x="600989" y="64576"/>
                    <a:pt x="657817" y="32718"/>
                    <a:pt x="723254" y="16359"/>
                  </a:cubicBezTo>
                  <a:cubicBezTo>
                    <a:pt x="788691" y="0"/>
                    <a:pt x="854990" y="20664"/>
                    <a:pt x="919566" y="52522"/>
                  </a:cubicBezTo>
                  <a:cubicBezTo>
                    <a:pt x="984142" y="84380"/>
                    <a:pt x="1110712" y="207505"/>
                    <a:pt x="1110712" y="207505"/>
                  </a:cubicBezTo>
                  <a:cubicBezTo>
                    <a:pt x="1174427" y="259166"/>
                    <a:pt x="1236420" y="311688"/>
                    <a:pt x="1301857" y="362488"/>
                  </a:cubicBezTo>
                  <a:cubicBezTo>
                    <a:pt x="1367294" y="413288"/>
                    <a:pt x="1417233" y="466671"/>
                    <a:pt x="1503335" y="512305"/>
                  </a:cubicBezTo>
                  <a:cubicBezTo>
                    <a:pt x="1589437" y="557939"/>
                    <a:pt x="1715146" y="612183"/>
                    <a:pt x="1818468" y="636291"/>
                  </a:cubicBezTo>
                  <a:cubicBezTo>
                    <a:pt x="1921790" y="660399"/>
                    <a:pt x="2071607" y="648346"/>
                    <a:pt x="2123268" y="656956"/>
                  </a:cubicBezTo>
                </a:path>
              </a:pathLst>
            </a:cu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1169134" y="2715384"/>
              <a:ext cx="2338791" cy="1273637"/>
            </a:xfrm>
            <a:custGeom>
              <a:avLst/>
              <a:gdLst>
                <a:gd name="connsiteX0" fmla="*/ 0 w 2128434"/>
                <a:gd name="connsiteY0" fmla="*/ 1096935 h 1096935"/>
                <a:gd name="connsiteX1" fmla="*/ 196312 w 2128434"/>
                <a:gd name="connsiteY1" fmla="*/ 823132 h 1096935"/>
                <a:gd name="connsiteX2" fmla="*/ 335796 w 2128434"/>
                <a:gd name="connsiteY2" fmla="*/ 652650 h 1096935"/>
                <a:gd name="connsiteX3" fmla="*/ 521776 w 2128434"/>
                <a:gd name="connsiteY3" fmla="*/ 451172 h 1096935"/>
                <a:gd name="connsiteX4" fmla="*/ 743918 w 2128434"/>
                <a:gd name="connsiteY4" fmla="*/ 249694 h 1096935"/>
                <a:gd name="connsiteX5" fmla="*/ 1022888 w 2128434"/>
                <a:gd name="connsiteY5" fmla="*/ 53382 h 1096935"/>
                <a:gd name="connsiteX6" fmla="*/ 1327688 w 2128434"/>
                <a:gd name="connsiteY6" fmla="*/ 17220 h 1096935"/>
                <a:gd name="connsiteX7" fmla="*/ 1508502 w 2128434"/>
                <a:gd name="connsiteY7" fmla="*/ 156704 h 1096935"/>
                <a:gd name="connsiteX8" fmla="*/ 1642820 w 2128434"/>
                <a:gd name="connsiteY8" fmla="*/ 280691 h 1096935"/>
                <a:gd name="connsiteX9" fmla="*/ 1833966 w 2128434"/>
                <a:gd name="connsiteY9" fmla="*/ 332352 h 1096935"/>
                <a:gd name="connsiteX10" fmla="*/ 2128434 w 2128434"/>
                <a:gd name="connsiteY10" fmla="*/ 342684 h 1096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8434" h="1096935">
                  <a:moveTo>
                    <a:pt x="0" y="1096935"/>
                  </a:moveTo>
                  <a:cubicBezTo>
                    <a:pt x="70173" y="997057"/>
                    <a:pt x="140346" y="897179"/>
                    <a:pt x="196312" y="823132"/>
                  </a:cubicBezTo>
                  <a:cubicBezTo>
                    <a:pt x="252278" y="749085"/>
                    <a:pt x="281552" y="714643"/>
                    <a:pt x="335796" y="652650"/>
                  </a:cubicBezTo>
                  <a:cubicBezTo>
                    <a:pt x="390040" y="590657"/>
                    <a:pt x="453756" y="518331"/>
                    <a:pt x="521776" y="451172"/>
                  </a:cubicBezTo>
                  <a:cubicBezTo>
                    <a:pt x="589796" y="384013"/>
                    <a:pt x="660399" y="315992"/>
                    <a:pt x="743918" y="249694"/>
                  </a:cubicBezTo>
                  <a:cubicBezTo>
                    <a:pt x="827437" y="183396"/>
                    <a:pt x="925593" y="92128"/>
                    <a:pt x="1022888" y="53382"/>
                  </a:cubicBezTo>
                  <a:cubicBezTo>
                    <a:pt x="1120183" y="14636"/>
                    <a:pt x="1246752" y="0"/>
                    <a:pt x="1327688" y="17220"/>
                  </a:cubicBezTo>
                  <a:cubicBezTo>
                    <a:pt x="1408624" y="34440"/>
                    <a:pt x="1455980" y="112792"/>
                    <a:pt x="1508502" y="156704"/>
                  </a:cubicBezTo>
                  <a:cubicBezTo>
                    <a:pt x="1561024" y="200616"/>
                    <a:pt x="1588576" y="251416"/>
                    <a:pt x="1642820" y="280691"/>
                  </a:cubicBezTo>
                  <a:cubicBezTo>
                    <a:pt x="1697064" y="309966"/>
                    <a:pt x="1753030" y="322020"/>
                    <a:pt x="1833966" y="332352"/>
                  </a:cubicBezTo>
                  <a:cubicBezTo>
                    <a:pt x="1914902" y="342684"/>
                    <a:pt x="2021668" y="342684"/>
                    <a:pt x="2128434" y="342684"/>
                  </a:cubicBez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64568" y="1600200"/>
              <a:ext cx="1613824" cy="3573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No of Molecules</a:t>
              </a:r>
              <a:endPara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653071" y="2450457"/>
              <a:ext cx="517509" cy="3573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1400" baseline="30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14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</a:t>
              </a:r>
              <a:endPara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992767" y="2750373"/>
              <a:ext cx="1002606" cy="3573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(T+20)</a:t>
              </a:r>
              <a:r>
                <a:rPr lang="en-US" sz="1400" baseline="30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14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</a:t>
              </a:r>
              <a:endPara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327691" y="3989021"/>
              <a:ext cx="1472909" cy="3573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Kinetic Energy</a:t>
              </a:r>
              <a:endPara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>
            <a:xfrm rot="5400000">
              <a:off x="3043931" y="3555494"/>
              <a:ext cx="902444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62" name="Freeform 61"/>
            <p:cNvSpPr/>
            <p:nvPr/>
          </p:nvSpPr>
          <p:spPr>
            <a:xfrm>
              <a:off x="2739642" y="3274524"/>
              <a:ext cx="760814" cy="718712"/>
            </a:xfrm>
            <a:custGeom>
              <a:avLst/>
              <a:gdLst>
                <a:gd name="connsiteX0" fmla="*/ 3558 w 760814"/>
                <a:gd name="connsiteY0" fmla="*/ 706852 h 718712"/>
                <a:gd name="connsiteX1" fmla="*/ 3558 w 760814"/>
                <a:gd name="connsiteY1" fmla="*/ 169597 h 718712"/>
                <a:gd name="connsiteX2" fmla="*/ 3558 w 760814"/>
                <a:gd name="connsiteY2" fmla="*/ 69974 h 718712"/>
                <a:gd name="connsiteX3" fmla="*/ 3558 w 760814"/>
                <a:gd name="connsiteY3" fmla="*/ 41510 h 718712"/>
                <a:gd name="connsiteX4" fmla="*/ 7116 w 760814"/>
                <a:gd name="connsiteY4" fmla="*/ 20162 h 718712"/>
                <a:gd name="connsiteX5" fmla="*/ 14232 w 760814"/>
                <a:gd name="connsiteY5" fmla="*/ 23720 h 718712"/>
                <a:gd name="connsiteX6" fmla="*/ 14232 w 760814"/>
                <a:gd name="connsiteY6" fmla="*/ 5930 h 718712"/>
                <a:gd name="connsiteX7" fmla="*/ 99623 w 760814"/>
                <a:gd name="connsiteY7" fmla="*/ 59300 h 718712"/>
                <a:gd name="connsiteX8" fmla="*/ 177899 w 760814"/>
                <a:gd name="connsiteY8" fmla="*/ 105554 h 718712"/>
                <a:gd name="connsiteX9" fmla="*/ 263290 w 760814"/>
                <a:gd name="connsiteY9" fmla="*/ 134018 h 718712"/>
                <a:gd name="connsiteX10" fmla="*/ 352240 w 760814"/>
                <a:gd name="connsiteY10" fmla="*/ 176713 h 718712"/>
                <a:gd name="connsiteX11" fmla="*/ 480327 w 760814"/>
                <a:gd name="connsiteY11" fmla="*/ 198061 h 718712"/>
                <a:gd name="connsiteX12" fmla="*/ 629762 w 760814"/>
                <a:gd name="connsiteY12" fmla="*/ 212293 h 718712"/>
                <a:gd name="connsiteX13" fmla="*/ 740059 w 760814"/>
                <a:gd name="connsiteY13" fmla="*/ 212293 h 718712"/>
                <a:gd name="connsiteX14" fmla="*/ 754291 w 760814"/>
                <a:gd name="connsiteY14" fmla="*/ 219409 h 718712"/>
                <a:gd name="connsiteX15" fmla="*/ 754291 w 760814"/>
                <a:gd name="connsiteY15" fmla="*/ 358170 h 718712"/>
                <a:gd name="connsiteX16" fmla="*/ 754291 w 760814"/>
                <a:gd name="connsiteY16" fmla="*/ 660598 h 718712"/>
                <a:gd name="connsiteX17" fmla="*/ 754291 w 760814"/>
                <a:gd name="connsiteY17" fmla="*/ 706852 h 718712"/>
                <a:gd name="connsiteX18" fmla="*/ 732943 w 760814"/>
                <a:gd name="connsiteY18" fmla="*/ 710410 h 718712"/>
                <a:gd name="connsiteX19" fmla="*/ 686690 w 760814"/>
                <a:gd name="connsiteY19" fmla="*/ 713968 h 718712"/>
                <a:gd name="connsiteX20" fmla="*/ 3558 w 760814"/>
                <a:gd name="connsiteY20" fmla="*/ 706852 h 718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60814" h="718712">
                  <a:moveTo>
                    <a:pt x="3558" y="706852"/>
                  </a:moveTo>
                  <a:lnTo>
                    <a:pt x="3558" y="169597"/>
                  </a:lnTo>
                  <a:lnTo>
                    <a:pt x="3558" y="69974"/>
                  </a:lnTo>
                  <a:cubicBezTo>
                    <a:pt x="3558" y="48626"/>
                    <a:pt x="2965" y="49812"/>
                    <a:pt x="3558" y="41510"/>
                  </a:cubicBezTo>
                  <a:cubicBezTo>
                    <a:pt x="4151" y="33208"/>
                    <a:pt x="5337" y="23127"/>
                    <a:pt x="7116" y="20162"/>
                  </a:cubicBezTo>
                  <a:cubicBezTo>
                    <a:pt x="8895" y="17197"/>
                    <a:pt x="13046" y="26092"/>
                    <a:pt x="14232" y="23720"/>
                  </a:cubicBezTo>
                  <a:cubicBezTo>
                    <a:pt x="15418" y="21348"/>
                    <a:pt x="0" y="0"/>
                    <a:pt x="14232" y="5930"/>
                  </a:cubicBezTo>
                  <a:cubicBezTo>
                    <a:pt x="28464" y="11860"/>
                    <a:pt x="72345" y="42696"/>
                    <a:pt x="99623" y="59300"/>
                  </a:cubicBezTo>
                  <a:cubicBezTo>
                    <a:pt x="126901" y="75904"/>
                    <a:pt x="150621" y="93101"/>
                    <a:pt x="177899" y="105554"/>
                  </a:cubicBezTo>
                  <a:cubicBezTo>
                    <a:pt x="205177" y="118007"/>
                    <a:pt x="234233" y="122158"/>
                    <a:pt x="263290" y="134018"/>
                  </a:cubicBezTo>
                  <a:cubicBezTo>
                    <a:pt x="292347" y="145878"/>
                    <a:pt x="316067" y="166039"/>
                    <a:pt x="352240" y="176713"/>
                  </a:cubicBezTo>
                  <a:cubicBezTo>
                    <a:pt x="388413" y="187387"/>
                    <a:pt x="434073" y="192131"/>
                    <a:pt x="480327" y="198061"/>
                  </a:cubicBezTo>
                  <a:cubicBezTo>
                    <a:pt x="526581" y="203991"/>
                    <a:pt x="586473" y="209921"/>
                    <a:pt x="629762" y="212293"/>
                  </a:cubicBezTo>
                  <a:cubicBezTo>
                    <a:pt x="673051" y="214665"/>
                    <a:pt x="719304" y="211107"/>
                    <a:pt x="740059" y="212293"/>
                  </a:cubicBezTo>
                  <a:cubicBezTo>
                    <a:pt x="760814" y="213479"/>
                    <a:pt x="751919" y="195096"/>
                    <a:pt x="754291" y="219409"/>
                  </a:cubicBezTo>
                  <a:cubicBezTo>
                    <a:pt x="756663" y="243722"/>
                    <a:pt x="754291" y="358170"/>
                    <a:pt x="754291" y="358170"/>
                  </a:cubicBezTo>
                  <a:lnTo>
                    <a:pt x="754291" y="660598"/>
                  </a:lnTo>
                  <a:cubicBezTo>
                    <a:pt x="754291" y="718712"/>
                    <a:pt x="757849" y="698550"/>
                    <a:pt x="754291" y="706852"/>
                  </a:cubicBezTo>
                  <a:cubicBezTo>
                    <a:pt x="750733" y="715154"/>
                    <a:pt x="744210" y="709224"/>
                    <a:pt x="732943" y="710410"/>
                  </a:cubicBezTo>
                  <a:cubicBezTo>
                    <a:pt x="721676" y="711596"/>
                    <a:pt x="686690" y="713968"/>
                    <a:pt x="686690" y="713968"/>
                  </a:cubicBezTo>
                  <a:lnTo>
                    <a:pt x="3558" y="706852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2727189" y="2814952"/>
              <a:ext cx="777418" cy="670086"/>
            </a:xfrm>
            <a:custGeom>
              <a:avLst/>
              <a:gdLst>
                <a:gd name="connsiteX0" fmla="*/ 16011 w 777418"/>
                <a:gd name="connsiteY0" fmla="*/ 465502 h 670086"/>
                <a:gd name="connsiteX1" fmla="*/ 16011 w 777418"/>
                <a:gd name="connsiteY1" fmla="*/ 106147 h 670086"/>
                <a:gd name="connsiteX2" fmla="*/ 19569 w 777418"/>
                <a:gd name="connsiteY2" fmla="*/ 13639 h 670086"/>
                <a:gd name="connsiteX3" fmla="*/ 37359 w 777418"/>
                <a:gd name="connsiteY3" fmla="*/ 24313 h 670086"/>
                <a:gd name="connsiteX4" fmla="*/ 112076 w 777418"/>
                <a:gd name="connsiteY4" fmla="*/ 99031 h 670086"/>
                <a:gd name="connsiteX5" fmla="*/ 204584 w 777418"/>
                <a:gd name="connsiteY5" fmla="*/ 198654 h 670086"/>
                <a:gd name="connsiteX6" fmla="*/ 332671 w 777418"/>
                <a:gd name="connsiteY6" fmla="*/ 262698 h 670086"/>
                <a:gd name="connsiteX7" fmla="*/ 450084 w 777418"/>
                <a:gd name="connsiteY7" fmla="*/ 284046 h 670086"/>
                <a:gd name="connsiteX8" fmla="*/ 563939 w 777418"/>
                <a:gd name="connsiteY8" fmla="*/ 298278 h 670086"/>
                <a:gd name="connsiteX9" fmla="*/ 688469 w 777418"/>
                <a:gd name="connsiteY9" fmla="*/ 298278 h 670086"/>
                <a:gd name="connsiteX10" fmla="*/ 745396 w 777418"/>
                <a:gd name="connsiteY10" fmla="*/ 301836 h 670086"/>
                <a:gd name="connsiteX11" fmla="*/ 773860 w 777418"/>
                <a:gd name="connsiteY11" fmla="*/ 301836 h 670086"/>
                <a:gd name="connsiteX12" fmla="*/ 766744 w 777418"/>
                <a:gd name="connsiteY12" fmla="*/ 333857 h 670086"/>
                <a:gd name="connsiteX13" fmla="*/ 766744 w 777418"/>
                <a:gd name="connsiteY13" fmla="*/ 479734 h 670086"/>
                <a:gd name="connsiteX14" fmla="*/ 766744 w 777418"/>
                <a:gd name="connsiteY14" fmla="*/ 643401 h 670086"/>
                <a:gd name="connsiteX15" fmla="*/ 763186 w 777418"/>
                <a:gd name="connsiteY15" fmla="*/ 639843 h 670086"/>
                <a:gd name="connsiteX16" fmla="*/ 766744 w 777418"/>
                <a:gd name="connsiteY16" fmla="*/ 600706 h 670086"/>
                <a:gd name="connsiteX17" fmla="*/ 770302 w 777418"/>
                <a:gd name="connsiteY17" fmla="*/ 650517 h 670086"/>
                <a:gd name="connsiteX18" fmla="*/ 756070 w 777418"/>
                <a:gd name="connsiteY18" fmla="*/ 650517 h 670086"/>
                <a:gd name="connsiteX19" fmla="*/ 763186 w 777418"/>
                <a:gd name="connsiteY19" fmla="*/ 664749 h 670086"/>
                <a:gd name="connsiteX20" fmla="*/ 695585 w 777418"/>
                <a:gd name="connsiteY20" fmla="*/ 661191 h 670086"/>
                <a:gd name="connsiteX21" fmla="*/ 606635 w 777418"/>
                <a:gd name="connsiteY21" fmla="*/ 664749 h 670086"/>
                <a:gd name="connsiteX22" fmla="*/ 453642 w 777418"/>
                <a:gd name="connsiteY22" fmla="*/ 646959 h 670086"/>
                <a:gd name="connsiteX23" fmla="*/ 325555 w 777418"/>
                <a:gd name="connsiteY23" fmla="*/ 614937 h 670086"/>
                <a:gd name="connsiteX24" fmla="*/ 211700 w 777418"/>
                <a:gd name="connsiteY24" fmla="*/ 561568 h 670086"/>
                <a:gd name="connsiteX25" fmla="*/ 112076 w 777418"/>
                <a:gd name="connsiteY25" fmla="*/ 518872 h 670086"/>
                <a:gd name="connsiteX26" fmla="*/ 16011 w 777418"/>
                <a:gd name="connsiteY26" fmla="*/ 465502 h 67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77418" h="670086">
                  <a:moveTo>
                    <a:pt x="16011" y="465502"/>
                  </a:moveTo>
                  <a:cubicBezTo>
                    <a:pt x="0" y="396715"/>
                    <a:pt x="15418" y="181457"/>
                    <a:pt x="16011" y="106147"/>
                  </a:cubicBezTo>
                  <a:cubicBezTo>
                    <a:pt x="16604" y="30837"/>
                    <a:pt x="16011" y="27278"/>
                    <a:pt x="19569" y="13639"/>
                  </a:cubicBezTo>
                  <a:cubicBezTo>
                    <a:pt x="23127" y="0"/>
                    <a:pt x="21941" y="10081"/>
                    <a:pt x="37359" y="24313"/>
                  </a:cubicBezTo>
                  <a:cubicBezTo>
                    <a:pt x="52777" y="38545"/>
                    <a:pt x="84205" y="69974"/>
                    <a:pt x="112076" y="99031"/>
                  </a:cubicBezTo>
                  <a:cubicBezTo>
                    <a:pt x="139947" y="128088"/>
                    <a:pt x="167818" y="171376"/>
                    <a:pt x="204584" y="198654"/>
                  </a:cubicBezTo>
                  <a:cubicBezTo>
                    <a:pt x="241350" y="225932"/>
                    <a:pt x="291754" y="248466"/>
                    <a:pt x="332671" y="262698"/>
                  </a:cubicBezTo>
                  <a:cubicBezTo>
                    <a:pt x="373588" y="276930"/>
                    <a:pt x="411539" y="278116"/>
                    <a:pt x="450084" y="284046"/>
                  </a:cubicBezTo>
                  <a:cubicBezTo>
                    <a:pt x="488629" y="289976"/>
                    <a:pt x="524208" y="295906"/>
                    <a:pt x="563939" y="298278"/>
                  </a:cubicBezTo>
                  <a:cubicBezTo>
                    <a:pt x="603670" y="300650"/>
                    <a:pt x="658226" y="297685"/>
                    <a:pt x="688469" y="298278"/>
                  </a:cubicBezTo>
                  <a:cubicBezTo>
                    <a:pt x="718712" y="298871"/>
                    <a:pt x="731164" y="301243"/>
                    <a:pt x="745396" y="301836"/>
                  </a:cubicBezTo>
                  <a:cubicBezTo>
                    <a:pt x="759628" y="302429"/>
                    <a:pt x="770302" y="296499"/>
                    <a:pt x="773860" y="301836"/>
                  </a:cubicBezTo>
                  <a:cubicBezTo>
                    <a:pt x="777418" y="307173"/>
                    <a:pt x="767930" y="304207"/>
                    <a:pt x="766744" y="333857"/>
                  </a:cubicBezTo>
                  <a:cubicBezTo>
                    <a:pt x="765558" y="363507"/>
                    <a:pt x="766744" y="479734"/>
                    <a:pt x="766744" y="479734"/>
                  </a:cubicBezTo>
                  <a:cubicBezTo>
                    <a:pt x="766744" y="531325"/>
                    <a:pt x="767337" y="616716"/>
                    <a:pt x="766744" y="643401"/>
                  </a:cubicBezTo>
                  <a:cubicBezTo>
                    <a:pt x="766151" y="670086"/>
                    <a:pt x="763186" y="646959"/>
                    <a:pt x="763186" y="639843"/>
                  </a:cubicBezTo>
                  <a:cubicBezTo>
                    <a:pt x="763186" y="632727"/>
                    <a:pt x="765558" y="598927"/>
                    <a:pt x="766744" y="600706"/>
                  </a:cubicBezTo>
                  <a:cubicBezTo>
                    <a:pt x="767930" y="602485"/>
                    <a:pt x="772081" y="642215"/>
                    <a:pt x="770302" y="650517"/>
                  </a:cubicBezTo>
                  <a:cubicBezTo>
                    <a:pt x="768523" y="658819"/>
                    <a:pt x="757256" y="648145"/>
                    <a:pt x="756070" y="650517"/>
                  </a:cubicBezTo>
                  <a:cubicBezTo>
                    <a:pt x="754884" y="652889"/>
                    <a:pt x="773267" y="662970"/>
                    <a:pt x="763186" y="664749"/>
                  </a:cubicBezTo>
                  <a:cubicBezTo>
                    <a:pt x="753105" y="666528"/>
                    <a:pt x="721677" y="661191"/>
                    <a:pt x="695585" y="661191"/>
                  </a:cubicBezTo>
                  <a:cubicBezTo>
                    <a:pt x="669493" y="661191"/>
                    <a:pt x="646959" y="667121"/>
                    <a:pt x="606635" y="664749"/>
                  </a:cubicBezTo>
                  <a:cubicBezTo>
                    <a:pt x="566311" y="662377"/>
                    <a:pt x="500489" y="655261"/>
                    <a:pt x="453642" y="646959"/>
                  </a:cubicBezTo>
                  <a:cubicBezTo>
                    <a:pt x="406795" y="638657"/>
                    <a:pt x="365879" y="629169"/>
                    <a:pt x="325555" y="614937"/>
                  </a:cubicBezTo>
                  <a:cubicBezTo>
                    <a:pt x="285231" y="600705"/>
                    <a:pt x="247280" y="577579"/>
                    <a:pt x="211700" y="561568"/>
                  </a:cubicBezTo>
                  <a:cubicBezTo>
                    <a:pt x="176120" y="545557"/>
                    <a:pt x="145877" y="536069"/>
                    <a:pt x="112076" y="518872"/>
                  </a:cubicBezTo>
                  <a:cubicBezTo>
                    <a:pt x="78275" y="501675"/>
                    <a:pt x="32022" y="534289"/>
                    <a:pt x="16011" y="46550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971800" y="3109744"/>
              <a:ext cx="312125" cy="3573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b</a:t>
              </a:r>
              <a:endPara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992548" y="3502223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a</a:t>
              </a:r>
              <a:endPara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0668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D. Presence of a Catalyst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3400" y="1371600"/>
            <a:ext cx="8305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 </a:t>
            </a:r>
            <a:r>
              <a:rPr lang="en-US" sz="2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catalyst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a substance which increases rate of reaction without being consumed in reactions. 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It provides an alternate reaction pathway with a lower activation energy.</a:t>
            </a:r>
          </a:p>
        </p:txBody>
      </p:sp>
      <p:pic>
        <p:nvPicPr>
          <p:cNvPr id="65538" name="Picture 2" descr="H:\PPTs Preparation Materials\Rate of Reactions\Rate of reactions-Photos\catalyst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200399"/>
            <a:ext cx="5562600" cy="35654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0668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D. Presence of a Catalyst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66568" name="WindowsMediaPlayer1" r:id="rId2" imgW="6021360" imgH="5181480"/>
        </mc:Choice>
        <mc:Fallback>
          <p:control name="WindowsMediaPlayer1" r:id="rId2" imgW="6021360" imgH="5181480">
            <p:pic>
              <p:nvPicPr>
                <p:cNvPr id="2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1447800" y="1524000"/>
                  <a:ext cx="6019800" cy="5181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0668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D. Presence of a Catalyst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371600"/>
            <a:ext cx="830580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Catalyst have the following properties;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They remain unchanged after the reaction,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Both reverse and forward reactions are affected by catalyst,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∆H remains unchanged,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It does not make impossible reactions possible.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419600"/>
            <a:ext cx="8534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Depletion of ozone layer is speeded up by CFC gases in which 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∙ radicals acts as catalyst.</a:t>
            </a:r>
          </a:p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O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+  </a:t>
            </a:r>
            <a:r>
              <a:rPr lang="en-US" sz="22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US" sz="2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∙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→  O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+  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∙(g)</a:t>
            </a:r>
          </a:p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∙(g) +  O∙(g) →  O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+  </a:t>
            </a:r>
            <a:r>
              <a:rPr lang="en-US" sz="22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US" sz="2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∙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</a:t>
            </a:r>
          </a:p>
        </p:txBody>
      </p:sp>
      <p:sp>
        <p:nvSpPr>
          <p:cNvPr id="9" name="Rectangle 8"/>
          <p:cNvSpPr/>
          <p:nvPr/>
        </p:nvSpPr>
        <p:spPr>
          <a:xfrm>
            <a:off x="550486" y="3886200"/>
            <a:ext cx="1811714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0668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D. Presence of a Catalyst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68616" name="WindowsMediaPlayer1" r:id="rId2" imgW="6021360" imgH="5181480"/>
        </mc:Choice>
        <mc:Fallback>
          <p:control name="WindowsMediaPlayer1" r:id="rId2" imgW="6021360" imgH="5181480">
            <p:pic>
              <p:nvPicPr>
                <p:cNvPr id="2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1447800" y="1524000"/>
                  <a:ext cx="6019800" cy="5181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436602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Meaning and Measurement of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1613916"/>
            <a:ext cx="8458200" cy="5752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Lets have closer look to the reaction below.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193" name="Object 1"/>
          <p:cNvGraphicFramePr>
            <a:graphicFrameLocks noChangeAspect="1"/>
          </p:cNvGraphicFramePr>
          <p:nvPr/>
        </p:nvGraphicFramePr>
        <p:xfrm>
          <a:off x="533400" y="2209800"/>
          <a:ext cx="7045569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4" name="CS ChemDraw Drawing" r:id="rId3" imgW="3063240" imgH="398160" progId="ChemDraw.Document.6.0">
                  <p:embed/>
                </p:oleObj>
              </mc:Choice>
              <mc:Fallback>
                <p:oleObj name="CS ChemDraw Drawing" r:id="rId3" imgW="3063240" imgH="39816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7045569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228600" y="3276600"/>
            <a:ext cx="3581400" cy="3048000"/>
            <a:chOff x="228600" y="2819400"/>
            <a:chExt cx="3581400" cy="3048000"/>
          </a:xfrm>
        </p:grpSpPr>
        <p:grpSp>
          <p:nvGrpSpPr>
            <p:cNvPr id="36867" name="Group 3"/>
            <p:cNvGrpSpPr>
              <a:grpSpLocks/>
            </p:cNvGrpSpPr>
            <p:nvPr/>
          </p:nvGrpSpPr>
          <p:grpSpPr bwMode="auto">
            <a:xfrm>
              <a:off x="838200" y="3124200"/>
              <a:ext cx="2971800" cy="2743200"/>
              <a:chOff x="1642" y="586"/>
              <a:chExt cx="3033" cy="3103"/>
            </a:xfrm>
          </p:grpSpPr>
          <p:cxnSp>
            <p:nvCxnSpPr>
              <p:cNvPr id="36868" name="AutoShape 4"/>
              <p:cNvCxnSpPr>
                <a:cxnSpLocks noChangeShapeType="1"/>
              </p:cNvCxnSpPr>
              <p:nvPr/>
            </p:nvCxnSpPr>
            <p:spPr bwMode="auto">
              <a:xfrm>
                <a:off x="1642" y="3005"/>
                <a:ext cx="3033" cy="19"/>
              </a:xfrm>
              <a:prstGeom prst="straightConnector1">
                <a:avLst/>
              </a:prstGeom>
              <a:noFill/>
              <a:ln w="25400">
                <a:solidFill>
                  <a:srgbClr val="FFFFFF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36869" name="AutoShape 5"/>
              <p:cNvCxnSpPr>
                <a:cxnSpLocks noChangeShapeType="1"/>
              </p:cNvCxnSpPr>
              <p:nvPr/>
            </p:nvCxnSpPr>
            <p:spPr bwMode="auto">
              <a:xfrm flipV="1">
                <a:off x="1642" y="651"/>
                <a:ext cx="0" cy="2343"/>
              </a:xfrm>
              <a:prstGeom prst="straightConnector1">
                <a:avLst/>
              </a:prstGeom>
              <a:noFill/>
              <a:ln w="25400">
                <a:solidFill>
                  <a:srgbClr val="FFFFFF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36870" name="Arc 6"/>
              <p:cNvSpPr>
                <a:spLocks/>
              </p:cNvSpPr>
              <p:nvPr/>
            </p:nvSpPr>
            <p:spPr bwMode="auto">
              <a:xfrm>
                <a:off x="1644" y="1406"/>
                <a:ext cx="2213" cy="2283"/>
              </a:xfrm>
              <a:custGeom>
                <a:avLst/>
                <a:gdLst>
                  <a:gd name="G0" fmla="+- 20612 0 0"/>
                  <a:gd name="G1" fmla="+- 21600 0 0"/>
                  <a:gd name="G2" fmla="+- 21600 0 0"/>
                  <a:gd name="T0" fmla="*/ 0 w 21356"/>
                  <a:gd name="T1" fmla="*/ 15143 h 21600"/>
                  <a:gd name="T2" fmla="*/ 21356 w 21356"/>
                  <a:gd name="T3" fmla="*/ 13 h 21600"/>
                  <a:gd name="T4" fmla="*/ 20612 w 2135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356" h="21600" fill="none" extrusionOk="0">
                    <a:moveTo>
                      <a:pt x="-1" y="15142"/>
                    </a:moveTo>
                    <a:cubicBezTo>
                      <a:pt x="2822" y="6132"/>
                      <a:pt x="11170" y="-1"/>
                      <a:pt x="20612" y="0"/>
                    </a:cubicBezTo>
                    <a:cubicBezTo>
                      <a:pt x="20860" y="0"/>
                      <a:pt x="21108" y="4"/>
                      <a:pt x="21356" y="12"/>
                    </a:cubicBezTo>
                  </a:path>
                  <a:path w="21356" h="21600" stroke="0" extrusionOk="0">
                    <a:moveTo>
                      <a:pt x="-1" y="15142"/>
                    </a:moveTo>
                    <a:cubicBezTo>
                      <a:pt x="2822" y="6132"/>
                      <a:pt x="11170" y="-1"/>
                      <a:pt x="20612" y="0"/>
                    </a:cubicBezTo>
                    <a:cubicBezTo>
                      <a:pt x="20860" y="0"/>
                      <a:pt x="21108" y="4"/>
                      <a:pt x="21356" y="12"/>
                    </a:cubicBezTo>
                    <a:lnTo>
                      <a:pt x="20612" y="21600"/>
                    </a:lnTo>
                    <a:close/>
                  </a:path>
                </a:pathLst>
              </a:custGeom>
              <a:noFill/>
              <a:ln w="254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871" name="Arc 7"/>
              <p:cNvSpPr>
                <a:spLocks/>
              </p:cNvSpPr>
              <p:nvPr/>
            </p:nvSpPr>
            <p:spPr bwMode="auto">
              <a:xfrm flipV="1">
                <a:off x="1642" y="586"/>
                <a:ext cx="2332" cy="1585"/>
              </a:xfrm>
              <a:custGeom>
                <a:avLst/>
                <a:gdLst>
                  <a:gd name="G0" fmla="+- 20612 0 0"/>
                  <a:gd name="G1" fmla="+- 21600 0 0"/>
                  <a:gd name="G2" fmla="+- 21600 0 0"/>
                  <a:gd name="T0" fmla="*/ 0 w 24813"/>
                  <a:gd name="T1" fmla="*/ 15143 h 21600"/>
                  <a:gd name="T2" fmla="*/ 24813 w 24813"/>
                  <a:gd name="T3" fmla="*/ 412 h 21600"/>
                  <a:gd name="T4" fmla="*/ 20612 w 24813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813" h="21600" fill="none" extrusionOk="0">
                    <a:moveTo>
                      <a:pt x="-1" y="15142"/>
                    </a:moveTo>
                    <a:cubicBezTo>
                      <a:pt x="2822" y="6132"/>
                      <a:pt x="11170" y="-1"/>
                      <a:pt x="20612" y="0"/>
                    </a:cubicBezTo>
                    <a:cubicBezTo>
                      <a:pt x="22022" y="0"/>
                      <a:pt x="23429" y="138"/>
                      <a:pt x="24812" y="412"/>
                    </a:cubicBezTo>
                  </a:path>
                  <a:path w="24813" h="21600" stroke="0" extrusionOk="0">
                    <a:moveTo>
                      <a:pt x="-1" y="15142"/>
                    </a:moveTo>
                    <a:cubicBezTo>
                      <a:pt x="2822" y="6132"/>
                      <a:pt x="11170" y="-1"/>
                      <a:pt x="20612" y="0"/>
                    </a:cubicBezTo>
                    <a:cubicBezTo>
                      <a:pt x="22022" y="0"/>
                      <a:pt x="23429" y="138"/>
                      <a:pt x="24812" y="412"/>
                    </a:cubicBezTo>
                    <a:lnTo>
                      <a:pt x="20612" y="21600"/>
                    </a:lnTo>
                    <a:close/>
                  </a:path>
                </a:pathLst>
              </a:custGeom>
              <a:noFill/>
              <a:ln w="254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228600" y="2819400"/>
              <a:ext cx="18267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Concentration, M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124200" y="5257800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Time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95400" y="3429000"/>
              <a:ext cx="2062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Products NO or CO</a:t>
              </a:r>
              <a:r>
                <a:rPr lang="en-US" baseline="-25000" dirty="0" smtClean="0">
                  <a:solidFill>
                    <a:schemeClr val="bg1"/>
                  </a:solidFill>
                </a:rPr>
                <a:t>2</a:t>
              </a:r>
              <a:endParaRPr lang="en-US" baseline="-25000" dirty="0">
                <a:solidFill>
                  <a:schemeClr val="bg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524000" y="4495800"/>
              <a:ext cx="2114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Reactants CO or NO</a:t>
              </a:r>
              <a:r>
                <a:rPr lang="en-US" baseline="-25000" dirty="0" smtClean="0">
                  <a:solidFill>
                    <a:schemeClr val="bg1"/>
                  </a:solidFill>
                </a:rPr>
                <a:t>2</a:t>
              </a:r>
              <a:endParaRPr lang="en-US" baseline="-25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697342" y="2819400"/>
            <a:ext cx="3608458" cy="3201611"/>
            <a:chOff x="4584879" y="3111321"/>
            <a:chExt cx="3608458" cy="3201611"/>
          </a:xfrm>
        </p:grpSpPr>
        <p:cxnSp>
          <p:nvCxnSpPr>
            <p:cNvPr id="36895" name="AutoShape 31"/>
            <p:cNvCxnSpPr>
              <a:cxnSpLocks noChangeShapeType="1"/>
            </p:cNvCxnSpPr>
            <p:nvPr/>
          </p:nvCxnSpPr>
          <p:spPr bwMode="auto">
            <a:xfrm>
              <a:off x="4637695" y="6000380"/>
              <a:ext cx="3494976" cy="19420"/>
            </a:xfrm>
            <a:prstGeom prst="straightConnector1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36896" name="AutoShape 32"/>
            <p:cNvCxnSpPr>
              <a:cxnSpLocks noChangeShapeType="1"/>
            </p:cNvCxnSpPr>
            <p:nvPr/>
          </p:nvCxnSpPr>
          <p:spPr bwMode="auto">
            <a:xfrm flipV="1">
              <a:off x="4658424" y="3594364"/>
              <a:ext cx="0" cy="2394773"/>
            </a:xfrm>
            <a:prstGeom prst="straightConnector1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36897" name="Arc 33"/>
            <p:cNvSpPr>
              <a:spLocks/>
            </p:cNvSpPr>
            <p:nvPr/>
          </p:nvSpPr>
          <p:spPr bwMode="auto">
            <a:xfrm rot="387921" flipV="1">
              <a:off x="4584879" y="3111321"/>
              <a:ext cx="3318672" cy="2755573"/>
            </a:xfrm>
            <a:custGeom>
              <a:avLst/>
              <a:gdLst>
                <a:gd name="G0" fmla="+- 20612 0 0"/>
                <a:gd name="G1" fmla="+- 21600 0 0"/>
                <a:gd name="G2" fmla="+- 21600 0 0"/>
                <a:gd name="T0" fmla="*/ 0 w 24813"/>
                <a:gd name="T1" fmla="*/ 15143 h 21600"/>
                <a:gd name="T2" fmla="*/ 24813 w 24813"/>
                <a:gd name="T3" fmla="*/ 412 h 21600"/>
                <a:gd name="T4" fmla="*/ 20612 w 2481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813" h="21600" fill="none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2022" y="0"/>
                    <a:pt x="23429" y="138"/>
                    <a:pt x="24812" y="412"/>
                  </a:cubicBezTo>
                </a:path>
                <a:path w="24813" h="21600" stroke="0" extrusionOk="0">
                  <a:moveTo>
                    <a:pt x="-1" y="15142"/>
                  </a:moveTo>
                  <a:cubicBezTo>
                    <a:pt x="2822" y="6132"/>
                    <a:pt x="11170" y="-1"/>
                    <a:pt x="20612" y="0"/>
                  </a:cubicBezTo>
                  <a:cubicBezTo>
                    <a:pt x="22022" y="0"/>
                    <a:pt x="23429" y="138"/>
                    <a:pt x="24812" y="412"/>
                  </a:cubicBezTo>
                  <a:lnTo>
                    <a:pt x="20612" y="21600"/>
                  </a:lnTo>
                  <a:close/>
                </a:path>
              </a:pathLst>
            </a:cu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6899" name="AutoShape 35"/>
            <p:cNvCxnSpPr>
              <a:cxnSpLocks noChangeShapeType="1"/>
            </p:cNvCxnSpPr>
            <p:nvPr/>
          </p:nvCxnSpPr>
          <p:spPr bwMode="auto">
            <a:xfrm>
              <a:off x="4938437" y="4636395"/>
              <a:ext cx="943747" cy="1009832"/>
            </a:xfrm>
            <a:prstGeom prst="straightConnector1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36900" name="AutoShape 36"/>
            <p:cNvCxnSpPr>
              <a:cxnSpLocks noChangeShapeType="1"/>
            </p:cNvCxnSpPr>
            <p:nvPr/>
          </p:nvCxnSpPr>
          <p:spPr bwMode="auto">
            <a:xfrm>
              <a:off x="4777112" y="5542481"/>
              <a:ext cx="1039390" cy="0"/>
            </a:xfrm>
            <a:prstGeom prst="straightConnector1">
              <a:avLst/>
            </a:prstGeom>
            <a:noFill/>
            <a:ln w="25400" cap="rnd">
              <a:solidFill>
                <a:schemeClr val="bg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6901" name="AutoShape 37"/>
            <p:cNvCxnSpPr>
              <a:cxnSpLocks noChangeShapeType="1"/>
            </p:cNvCxnSpPr>
            <p:nvPr/>
          </p:nvCxnSpPr>
          <p:spPr bwMode="auto">
            <a:xfrm flipV="1">
              <a:off x="5030622" y="4609307"/>
              <a:ext cx="1152" cy="1050715"/>
            </a:xfrm>
            <a:prstGeom prst="straightConnector1">
              <a:avLst/>
            </a:prstGeom>
            <a:noFill/>
            <a:ln w="25400" cap="rnd">
              <a:solidFill>
                <a:schemeClr val="bg1"/>
              </a:solidFill>
              <a:prstDash val="sysDot"/>
              <a:round/>
              <a:headEnd/>
              <a:tailEnd/>
            </a:ln>
          </p:spPr>
        </p:cxnSp>
        <p:sp>
          <p:nvSpPr>
            <p:cNvPr id="36902" name="Arc 38"/>
            <p:cNvSpPr>
              <a:spLocks/>
            </p:cNvSpPr>
            <p:nvPr/>
          </p:nvSpPr>
          <p:spPr bwMode="auto">
            <a:xfrm flipH="1">
              <a:off x="5518052" y="5389166"/>
              <a:ext cx="164781" cy="154337"/>
            </a:xfrm>
            <a:custGeom>
              <a:avLst/>
              <a:gdLst>
                <a:gd name="G0" fmla="+- 0 0 0"/>
                <a:gd name="G1" fmla="+- 17847 0 0"/>
                <a:gd name="G2" fmla="+- 21600 0 0"/>
                <a:gd name="T0" fmla="*/ 12167 w 21600"/>
                <a:gd name="T1" fmla="*/ 0 h 17847"/>
                <a:gd name="T2" fmla="*/ 21600 w 21600"/>
                <a:gd name="T3" fmla="*/ 17847 h 17847"/>
                <a:gd name="T4" fmla="*/ 0 w 21600"/>
                <a:gd name="T5" fmla="*/ 17847 h 17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7847" fill="none" extrusionOk="0">
                  <a:moveTo>
                    <a:pt x="12167" y="-1"/>
                  </a:moveTo>
                  <a:cubicBezTo>
                    <a:pt x="18068" y="4023"/>
                    <a:pt x="21600" y="10704"/>
                    <a:pt x="21600" y="17847"/>
                  </a:cubicBezTo>
                </a:path>
                <a:path w="21600" h="17847" stroke="0" extrusionOk="0">
                  <a:moveTo>
                    <a:pt x="12167" y="-1"/>
                  </a:moveTo>
                  <a:cubicBezTo>
                    <a:pt x="18068" y="4023"/>
                    <a:pt x="21600" y="10704"/>
                    <a:pt x="21600" y="17847"/>
                  </a:cubicBezTo>
                  <a:lnTo>
                    <a:pt x="0" y="17847"/>
                  </a:lnTo>
                  <a:close/>
                </a:path>
              </a:pathLst>
            </a:cu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207358" y="5194479"/>
              <a:ext cx="3305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  <a:sym typeface="Symbol"/>
                </a:rPr>
                <a:t>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181600" y="4562793"/>
              <a:ext cx="31451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>
                  <a:solidFill>
                    <a:schemeClr val="bg1"/>
                  </a:solidFill>
                </a:rPr>
                <a:t>.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36903" name="Text Box 39"/>
            <p:cNvSpPr txBox="1">
              <a:spLocks noChangeArrowheads="1"/>
            </p:cNvSpPr>
            <p:nvPr/>
          </p:nvSpPr>
          <p:spPr bwMode="auto">
            <a:xfrm>
              <a:off x="5334000" y="4800600"/>
              <a:ext cx="22860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Slope =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tg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sym typeface="Symbol" pitchFamily="18" charset="2"/>
                </a:rPr>
                <a:t>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 =Rate</a:t>
              </a:r>
              <a:endParaRPr kumimoji="0" lang="en-US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724400" y="3581400"/>
              <a:ext cx="18267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Concentration, M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543800" y="5943600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Time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36602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Factors Affecting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10668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E. Interacting Area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483310"/>
            <a:ext cx="8305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Increasing surface area between colliding particles increases the rate of reactions. </a:t>
            </a:r>
          </a:p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Remember the dissolution of powdered sugar and lump of sugar.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3946773"/>
            <a:ext cx="83058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the reaction;</a:t>
            </a:r>
          </a:p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2HCl(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+  CaCO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→  CaCl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+  CO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 +  H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O(g) </a:t>
            </a:r>
          </a:p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 powdered CaCO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used the reaction will be faster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2743200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End of the chapter 2</a:t>
            </a:r>
            <a:endParaRPr lang="en-US" sz="4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436602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Meaning and Measurement of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193" name="Object 1"/>
          <p:cNvGraphicFramePr>
            <a:graphicFrameLocks noChangeAspect="1"/>
          </p:cNvGraphicFramePr>
          <p:nvPr/>
        </p:nvGraphicFramePr>
        <p:xfrm>
          <a:off x="533400" y="1752600"/>
          <a:ext cx="7045569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4" name="CS ChemDraw Drawing" r:id="rId3" imgW="3063240" imgH="398160" progId="ChemDraw.Document.6.0">
                  <p:embed/>
                </p:oleObj>
              </mc:Choice>
              <mc:Fallback>
                <p:oleObj name="CS ChemDraw Drawing" r:id="rId3" imgW="3063240" imgH="39816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7045569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1"/>
          <p:cNvGraphicFramePr>
            <a:graphicFrameLocks noChangeAspect="1"/>
          </p:cNvGraphicFramePr>
          <p:nvPr/>
        </p:nvGraphicFramePr>
        <p:xfrm>
          <a:off x="533400" y="2438400"/>
          <a:ext cx="7239000" cy="2424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5" name="CS ChemDraw Drawing" r:id="rId5" imgW="3063240" imgH="1024920" progId="ChemDraw.Document.6.0">
                  <p:embed/>
                </p:oleObj>
              </mc:Choice>
              <mc:Fallback>
                <p:oleObj name="CS ChemDraw Drawing" r:id="rId5" imgW="3063240" imgH="1024920" progId="ChemDraw.Document.6.0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38400"/>
                        <a:ext cx="7239000" cy="24241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436602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Meaning and Measurement of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381780"/>
            <a:ext cx="8534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Find the rate relationship of reactants and products for the given reaction.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N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 +  3H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(g)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  2NH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(g)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05" name="Object 1"/>
          <p:cNvGraphicFramePr>
            <a:graphicFrameLocks noChangeAspect="1"/>
          </p:cNvGraphicFramePr>
          <p:nvPr/>
        </p:nvGraphicFramePr>
        <p:xfrm>
          <a:off x="457200" y="3675062"/>
          <a:ext cx="7708900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1" name="CS ChemDraw Drawing" r:id="rId3" imgW="3481920" imgH="606600" progId="ChemDraw.Document.6.0">
                  <p:embed/>
                </p:oleObj>
              </mc:Choice>
              <mc:Fallback>
                <p:oleObj name="CS ChemDraw Drawing" r:id="rId3" imgW="3481920" imgH="60660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675062"/>
                        <a:ext cx="7708900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1"/>
          <p:cNvGraphicFramePr>
            <a:graphicFrameLocks noChangeAspect="1"/>
          </p:cNvGraphicFramePr>
          <p:nvPr/>
        </p:nvGraphicFramePr>
        <p:xfrm>
          <a:off x="919163" y="5265737"/>
          <a:ext cx="6783387" cy="136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2" name="CS ChemDraw Drawing" r:id="rId5" imgW="3063600" imgH="615600" progId="ChemDraw.Document.6.0">
                  <p:embed/>
                </p:oleObj>
              </mc:Choice>
              <mc:Fallback>
                <p:oleObj name="CS ChemDraw Drawing" r:id="rId5" imgW="3063600" imgH="615600" progId="ChemDraw.Document.6.0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63" y="5265737"/>
                        <a:ext cx="6783387" cy="1363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3200400"/>
            <a:ext cx="12987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  <a:endParaRPr lang="en-US" i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436602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Meaning and Measurement of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381780"/>
            <a:ext cx="85344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2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the following decomposition reaction,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		2N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4NO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oxygen gas is produced at the average rate of                    9.1 × 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mol · L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· s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Over the same period, what is the average rate of the following:</a:t>
            </a:r>
          </a:p>
          <a:p>
            <a:pPr lvl="2"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the production of nitrogen dioxide.</a:t>
            </a:r>
          </a:p>
          <a:p>
            <a:pPr lvl="2"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the loss of 	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dinitrogen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pentoxide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2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436602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Meaning and Measurement of Rate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381780"/>
            <a:ext cx="8534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rate 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production = 4 × (9.1 × 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mol · L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· s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 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= </a:t>
            </a:r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3.6 × 10</a:t>
            </a:r>
            <a:r>
              <a:rPr lang="en-US" sz="2400" b="1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mol · L</a:t>
            </a:r>
            <a:r>
              <a:rPr lang="en-US" sz="2400" b="1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· s</a:t>
            </a:r>
            <a:r>
              <a:rPr lang="en-US" sz="2400" b="1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-1</a:t>
            </a:r>
          </a:p>
          <a:p>
            <a:pPr>
              <a:lnSpc>
                <a:spcPct val="150000"/>
              </a:lnSpc>
            </a:pPr>
            <a:endParaRPr lang="en-US" sz="2400" b="1" baseline="30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rate loss of N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	= 2× (9.1 × 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mol · L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· s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 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= </a:t>
            </a:r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1.8 × 10</a:t>
            </a:r>
            <a:r>
              <a:rPr lang="en-US" sz="2400" b="1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mol · L</a:t>
            </a:r>
            <a:r>
              <a:rPr lang="en-US" sz="2400" b="1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· s</a:t>
            </a:r>
            <a:r>
              <a:rPr lang="en-US" sz="2400" b="1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-1</a:t>
            </a:r>
            <a:endParaRPr lang="en-US" sz="24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2329</TotalTime>
  <Words>1897</Words>
  <Application>Microsoft Office PowerPoint</Application>
  <PresentationFormat>On-screen Show (4:3)</PresentationFormat>
  <Paragraphs>404</Paragraphs>
  <Slides>51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7" baseType="lpstr">
      <vt:lpstr>Arial</vt:lpstr>
      <vt:lpstr>Calibri</vt:lpstr>
      <vt:lpstr>Symbol</vt:lpstr>
      <vt:lpstr>Times New Roman</vt:lpstr>
      <vt:lpstr>Office Theme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TTM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CHEMIST</dc:creator>
  <cp:lastModifiedBy>Office</cp:lastModifiedBy>
  <cp:revision>191</cp:revision>
  <dcterms:created xsi:type="dcterms:W3CDTF">2008-01-13T07:48:29Z</dcterms:created>
  <dcterms:modified xsi:type="dcterms:W3CDTF">2020-10-15T09:47:45Z</dcterms:modified>
</cp:coreProperties>
</file>