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ctiveX/activeX1.xml" ContentType="application/vnd.ms-office.activeX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ctiveX/activeX2.xml" ContentType="application/vnd.ms-office.activeX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embeddings/oleObject1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ctiveX/activeX3.xml" ContentType="application/vnd.ms-office.activeX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1" r:id="rId3"/>
    <p:sldId id="258" r:id="rId4"/>
    <p:sldId id="340" r:id="rId5"/>
    <p:sldId id="359" r:id="rId6"/>
    <p:sldId id="403" r:id="rId7"/>
    <p:sldId id="404" r:id="rId8"/>
    <p:sldId id="420" r:id="rId9"/>
    <p:sldId id="405" r:id="rId10"/>
    <p:sldId id="406" r:id="rId11"/>
    <p:sldId id="407" r:id="rId12"/>
    <p:sldId id="408" r:id="rId13"/>
    <p:sldId id="409" r:id="rId14"/>
    <p:sldId id="410" r:id="rId15"/>
    <p:sldId id="411" r:id="rId16"/>
    <p:sldId id="412" r:id="rId17"/>
    <p:sldId id="413" r:id="rId18"/>
    <p:sldId id="419" r:id="rId19"/>
    <p:sldId id="414" r:id="rId20"/>
    <p:sldId id="415" r:id="rId21"/>
    <p:sldId id="416" r:id="rId22"/>
    <p:sldId id="417" r:id="rId23"/>
    <p:sldId id="418" r:id="rId24"/>
    <p:sldId id="29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E406"/>
    <a:srgbClr val="1C4372"/>
    <a:srgbClr val="005024"/>
    <a:srgbClr val="0067B4"/>
    <a:srgbClr val="3276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19A10-4BB2-4FB4-A0ED-6F768CABE80F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E88DD-84ED-401E-9B0A-A84F765B6D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E88DD-84ED-401E-9B0A-A84F765B6DA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1EF8CE-FA2F-4B10-AEBA-C70C0D32F7DD}" type="datetimeFigureOut">
              <a:rPr lang="en-US" smtClean="0"/>
              <a:pPr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139DD-BFDA-44BF-8385-047B90417EB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png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14800" y="436602"/>
            <a:ext cx="464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Solubility  Equilibrium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 useBgFill="1">
        <p:nvSpPr>
          <p:cNvPr id="11" name="TextBox 10"/>
          <p:cNvSpPr txBox="1"/>
          <p:nvPr/>
        </p:nvSpPr>
        <p:spPr>
          <a:xfrm>
            <a:off x="609600" y="1905000"/>
            <a:ext cx="8229600" cy="2308324"/>
          </a:xfrm>
          <a:prstGeom prst="rect">
            <a:avLst/>
          </a:prstGeom>
          <a:ln w="0" cap="rnd"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Solubility Product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Factors Affecting Solubility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Selective Precipitation</a:t>
            </a:r>
          </a:p>
          <a:p>
            <a:pPr marL="342900" indent="-3429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Qualitative Analysis of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Cations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1295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Table of Contents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430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752600"/>
            <a:ext cx="861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AgBr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+     Br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change:		-s		+s	          +s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5.0x10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[Br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 =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s.s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 s=7.07x10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-7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</a:t>
            </a:r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	The solubility of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AgCl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 is greater than that of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AgBr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. 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4417874"/>
            <a:ext cx="8915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4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2.5 L saturated solution of 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at 25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 contains 2.92 mg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 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Calculate the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value of 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(Fe(OH)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90)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10668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1752600"/>
            <a:ext cx="8915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 = 2.92x10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/90 = 0.0324x10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</a:t>
            </a:r>
          </a:p>
          <a:p>
            <a:pPr marL="457200" indent="-457200">
              <a:buClr>
                <a:srgbClr val="FFC000"/>
              </a:buClr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[Fe(OH)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] = 0.0324x10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/2.5 = 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</a:p>
          <a:p>
            <a:pPr marL="457200" indent="-457200">
              <a:buClr>
                <a:srgbClr val="FFC000"/>
              </a:buClr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 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Fe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       2OH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Change:</a:t>
            </a:r>
            <a:r>
              <a:rPr lang="en-US" sz="2400" dirty="0" smtClean="0">
                <a:solidFill>
                  <a:schemeClr val="bg1"/>
                </a:solidFill>
              </a:rPr>
              <a:t>	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      +0.013x10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   +2x0.013x10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endParaRPr lang="en-US" sz="2400" dirty="0" smtClean="0"/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[Fe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(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)(2x0.013x10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		= 8.8x10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-15</a:t>
            </a:r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	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1066800"/>
            <a:ext cx="4139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Product and Precipitation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1669519"/>
            <a:ext cx="8534400" cy="3967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Reaction quotient, Q, is used to determine whether the solution is already saturated or not.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 &lt;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then the solution is unsaturated, some solid must be added to the solution to make it saturated.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 =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then the solution is saturated.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Q &gt;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then the solution is supersaturated, and precipitation occurs.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1066800"/>
            <a:ext cx="4139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Product and Precipitation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8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5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Will a precipitate of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form when 100 ml of 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Ca(NO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mixed with 100ml of 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KF solution.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at 25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457200" y="4038600"/>
                <a:ext cx="8382000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Clr>
                    <a:srgbClr val="FFC000"/>
                  </a:buClr>
                </a:pPr>
                <a:r>
                  <a:rPr lang="en-US" sz="2400" i="1" dirty="0" smtClean="0">
                    <a:solidFill>
                      <a:srgbClr val="FFC000"/>
                    </a:solidFill>
                    <a:latin typeface="Arial" pitchFamily="34" charset="0"/>
                    <a:cs typeface="Arial" pitchFamily="34" charset="0"/>
                  </a:rPr>
                  <a:t>Solution</a:t>
                </a:r>
              </a:p>
              <a:p>
                <a:pPr marL="457200" indent="-457200">
                  <a:buClr>
                    <a:srgbClr val="FFC000"/>
                  </a:buClr>
                </a:pP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n(Ca(NO</a:t>
                </a:r>
                <a:r>
                  <a:rPr lang="en-US" sz="24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sz="24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) = 0.1 L x 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-3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= 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mol</a:t>
                </a:r>
              </a:p>
              <a:p>
                <a:pPr marL="457200" indent="-457200">
                  <a:buClr>
                    <a:srgbClr val="FFC000"/>
                  </a:buClr>
                </a:pP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		Ca(NO</a:t>
                </a:r>
                <a:r>
                  <a:rPr lang="en-US" sz="24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)</a:t>
                </a:r>
                <a:r>
                  <a:rPr lang="en-US" sz="24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(s)	    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bg1"/>
                        </a:solidFill>
                        <a:latin typeface="Cambria Math"/>
                        <a:cs typeface="Arial" pitchFamily="34" charset="0"/>
                        <a:sym typeface="Symbol"/>
                      </a:rPr>
                      <m:t></m:t>
                    </m:r>
                  </m:oMath>
                </a14:m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	   Ca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+2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(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aq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)        +	   2NO</a:t>
                </a:r>
                <a:r>
                  <a:rPr lang="en-US" sz="2400" baseline="-25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3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-1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(</a:t>
                </a:r>
                <a:r>
                  <a:rPr lang="en-US" sz="2400" dirty="0" err="1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aq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)</a:t>
                </a:r>
                <a:endParaRPr lang="en-US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>
                  <a:buClr>
                    <a:srgbClr val="FFC000"/>
                  </a:buClr>
                </a:pP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		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mol 		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mol		 4.0x10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-4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mol</a:t>
                </a:r>
              </a:p>
              <a:p>
                <a:pPr marL="457200" indent="-457200">
                  <a:buClr>
                    <a:srgbClr val="FFC000"/>
                  </a:buClr>
                </a:pPr>
                <a:endParaRPr lang="en-US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marL="457200" indent="-457200">
                  <a:buClr>
                    <a:srgbClr val="FFC000"/>
                  </a:buClr>
                </a:pP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n(KF) =0.1 L x 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-3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= 2.0x10</a:t>
                </a:r>
                <a:r>
                  <a:rPr lang="en-US" sz="2400" baseline="300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-4 </a:t>
                </a:r>
                <a:r>
                  <a:rPr lang="en-US" sz="240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mol</a:t>
                </a:r>
                <a:r>
                  <a:rPr lang="en-US" sz="2400" dirty="0" smtClean="0">
                    <a:solidFill>
                      <a:srgbClr val="FFC000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	</a:t>
                </a:r>
                <a:endParaRPr lang="en-US" sz="2400" dirty="0">
                  <a:solidFill>
                    <a:srgbClr val="FFC000"/>
                  </a:solidFill>
                </a:endParaRPr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038600"/>
                <a:ext cx="8382000" cy="2308324"/>
              </a:xfrm>
              <a:prstGeom prst="rect">
                <a:avLst/>
              </a:prstGeom>
              <a:blipFill rotWithShape="1">
                <a:blip r:embed="rId3"/>
                <a:stretch>
                  <a:fillRect l="-1091" t="-1852" r="-582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1066800"/>
            <a:ext cx="4139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Product and Precipitation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600200"/>
            <a:ext cx="8382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KF(s)	  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      K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	   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 	   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	 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mol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100ml+100ml = 200ml = 0.2 L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Concentration of ions which cause precipitation are;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04800" y="3276600"/>
          <a:ext cx="79946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28" name="Equation" r:id="rId4" imgW="3517560" imgH="419040" progId="">
                  <p:embed/>
                </p:oleObj>
              </mc:Choice>
              <mc:Fallback>
                <p:oleObj name="Equation" r:id="rId4" imgW="3517560" imgH="41904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76600"/>
                        <a:ext cx="799465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1000" y="452634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	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	   2F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	       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	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[Ca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(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)(10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-9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&gt;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then precipitation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838200"/>
            <a:ext cx="4139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Ion Product and Precipitation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1328678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6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must be the minimum mass of solid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which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will start the precipitation of Ca(OH)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from one liter of 0.01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 CaCl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solution? 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Ca(OH)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9x10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-6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at 25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: 171 g/mol.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429000"/>
            <a:ext cx="86868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Ca(OH)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2OH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Qsp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0.01x 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9x10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-6</a:t>
            </a:r>
            <a:endParaRPr lang="en-US" sz="2400" baseline="30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 = 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 which comes from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Ba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,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n(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Ba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½ x3x10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mol,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m= 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x171= 2.565 g</a:t>
            </a:r>
            <a:endParaRPr lang="en-US" sz="24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Factors Affecting Solubility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2935" y="1066800"/>
            <a:ext cx="26419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Type of Solvent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481078"/>
            <a:ext cx="8382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Solubility depends on the type of solutes and solvents.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Polar solvents dissolve polar solutes and non polar solvents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dissolve non polar solutes.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For example,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NaCl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is dissolved in water, whereas I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is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soluble in CCl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3400" y="4191000"/>
            <a:ext cx="22497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Temperature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4648200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Affect of temperature can be explained by Le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Chatelier’s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principle. In exothermic reactions increasing temperature decreases solubility and in endothermic reactions increasing temperature increases solubility.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Factors Affecting Solubility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990600"/>
            <a:ext cx="3712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The common-Ion Effect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1447800"/>
            <a:ext cx="8534400" cy="577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Common ion decreases the solubility.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22210" name="ShockwaveFlash1" r:id="rId2" imgW="5485714" imgH="4571429"/>
        </mc:Choice>
        <mc:Fallback>
          <p:control name="ShockwaveFlash1" r:id="rId2" imgW="5485714" imgH="4571429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057400" y="2057400"/>
                  <a:ext cx="5486400" cy="4572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Factors Affecting Solubility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57200" y="990600"/>
            <a:ext cx="37129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The common-Ion Effect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1600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6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at a certain temperature. How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many moles of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can be dissolved in one liter of 1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Ca(NO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solution?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4191000"/>
            <a:ext cx="8382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Ca(NO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 </a:t>
            </a:r>
            <a:r>
              <a:rPr lang="en-US" sz="2400" dirty="0" smtClean="0">
                <a:solidFill>
                  <a:schemeClr val="bg1"/>
                </a:solidFill>
                <a:latin typeface="Arial"/>
                <a:cs typeface="Arial"/>
                <a:sym typeface="Symbol"/>
              </a:rPr>
              <a:t>→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2NO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	1 M                      1 M     	      2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And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will establish an equilibrium,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2. Factors Affecting Solubility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" y="1219200"/>
            <a:ext cx="8534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	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	   2F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	                    (1 +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  M	 2x M</a:t>
            </a:r>
          </a:p>
          <a:p>
            <a:pPr marL="457200" indent="-457200">
              <a:buClr>
                <a:srgbClr val="FFC000"/>
              </a:buClr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(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1+x)(2x)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,  x in 1+x is so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small it can be neglected. 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	x =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-6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  </a:t>
            </a:r>
          </a:p>
          <a:p>
            <a:pPr marL="457200" indent="-457200">
              <a:buClr>
                <a:srgbClr val="FFC000"/>
              </a:buClr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Solubility of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in Ca(NO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is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-6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M, it was 1x10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M.</a:t>
            </a:r>
          </a:p>
          <a:p>
            <a:pPr marL="457200" indent="-457200">
              <a:buClr>
                <a:srgbClr val="FFC000"/>
              </a:buClr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Common ion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decreased the solubility.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2055500"/>
            <a:ext cx="845820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Give some examples about soluble substances in water.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12954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Warm up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8527" y="3242608"/>
            <a:ext cx="7880684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How do you describe solubility of substances in water?</a:t>
            </a:r>
          </a:p>
          <a:p>
            <a:pPr marL="228600" indent="-228600"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228600" indent="-228600"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228600" indent="-228600"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228600" indent="-228600"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What are the factors affecting solubility?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0" y="436602"/>
            <a:ext cx="464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Solubility  Equilibrium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Selective Precipitation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12192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It involves the precipitation of metal ion by using another solution whose anion forms an insoluble salt with the desirable ion in the mixture. 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" y="28194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7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Solid K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added slowly to a solution that contains 0.01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Pb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0.01 M AgNO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Which compound will precipitate first?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Within what range should the sulfate ion concentration be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held to separate 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ions from 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ions?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-8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PbSO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is 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-5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for Ag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3. Selective Precipitation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1000" y="990600"/>
            <a:ext cx="8686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a.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 PbSO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  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	  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-8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[Pb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 = (0.01)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[SO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[SO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] = 2x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-6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Ag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 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  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  +	 2SO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Clr>
                <a:srgbClr val="FFC000"/>
              </a:buClr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-5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[Ag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(0.01)[SO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[SO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] = 2x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 PbSO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 will precipitate first.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2x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-6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&lt;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SO</a:t>
            </a:r>
            <a:r>
              <a:rPr lang="en-US" sz="2400" baseline="-25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  <a:sym typeface="Symbol"/>
              </a:rPr>
              <a:t> &lt; 2x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en-US" sz="2400" baseline="300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-1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Quantitative Analysis of </a:t>
            </a:r>
            <a:r>
              <a:rPr lang="en-US" sz="30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763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Clr>
                <a:srgbClr val="FFC000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The objective of qualitative analysis is to separate and identify the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cations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present in an unknown solution.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Cations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are first separated into five main groups depending on their solubilities.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AutoNum type="arabicPeriod"/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Group: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Hg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ions: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added to precipitate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them.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+mj-lt"/>
              <a:buAutoNum type="arabicPeriod" startAt="2"/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Group: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Bi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Cu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Sn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Hg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Sb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Cd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ions: H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 is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added to precipitate them. 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+mj-lt"/>
              <a:buAutoNum type="arabicPeriod" startAt="3"/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Group: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Ni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Fe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Mn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Zn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Al3+, and Cr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ions: 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added to precipitate them.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436602"/>
            <a:ext cx="5638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4. Quantitative Analysis of </a:t>
            </a:r>
            <a:r>
              <a:rPr lang="en-US" sz="3000" b="1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Cations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446074"/>
            <a:ext cx="876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+mj-lt"/>
              <a:buAutoNum type="arabicPeriod" startAt="4"/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Group: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Ba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Mg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 CO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added to precipitate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them. 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Font typeface="+mj-lt"/>
              <a:buAutoNum type="arabicPeriod" startAt="5"/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Group: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NH4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Na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and K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1+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ions: Flame test is applied.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27432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End of the chapter 4</a:t>
            </a:r>
            <a:endParaRPr lang="en-US" sz="4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9600" y="114300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US" sz="28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57200" y="1600200"/>
            <a:ext cx="8458200" cy="2305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b="1" dirty="0" smtClean="0"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Solubility  equilibrium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is the equilibrium between a salt and its ions in a saturated solution.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CaSO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4800" y="436602"/>
            <a:ext cx="464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Solubility  Equilibrium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1066800"/>
            <a:ext cx="8458200" cy="16832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Since the dissolution of slightly soluble salts in water is an equilibrium, the equilibrium constant expression is called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solubility product constant, </a:t>
            </a:r>
            <a:r>
              <a:rPr lang="en-US" sz="2400" dirty="0" err="1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05000" y="2967335"/>
            <a:ext cx="5410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PbCl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2Cl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For the reaction,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		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[Pb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en-US" sz="2400" baseline="30000" dirty="0"/>
          </a:p>
        </p:txBody>
      </p:sp>
      <p:sp>
        <p:nvSpPr>
          <p:cNvPr id="10" name="Rectangle 9"/>
          <p:cNvSpPr/>
          <p:nvPr/>
        </p:nvSpPr>
        <p:spPr>
          <a:xfrm>
            <a:off x="304800" y="4646474"/>
            <a:ext cx="861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1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AutoNum type="alphaLcPeriod"/>
            </a:pP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CuOH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Cu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[Cu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  <a:sym typeface="Symbol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  <a:buAutoNum type="alphaLcPeriod"/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Fe(OH)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Fe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+ 3OH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[Fe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[OH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81249" name="ShockwaveFlash1" r:id="rId2" imgW="5942857" imgH="4952381"/>
        </mc:Choice>
        <mc:Fallback>
          <p:control name="ShockwaveFlash1" r:id="rId2" imgW="5942857" imgH="4952381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76400" y="1447800"/>
                  <a:ext cx="5943600" cy="4953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430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57200" y="1669519"/>
            <a:ext cx="8305800" cy="34137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 one liter saturated solution the number of mole of dissolved salt is called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molar solubility,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shown by </a:t>
            </a: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“s”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Solubility product constant,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can be easily calculated by knowing molar solubility. For example, molar solubility of CaSO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M, meaning concentration of each ion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5722" y="4953000"/>
            <a:ext cx="798487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CaSO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    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change:		-s		+s	          +s</a:t>
            </a:r>
          </a:p>
          <a:p>
            <a:r>
              <a:rPr lang="en-US" sz="2400" dirty="0" smtClean="0"/>
              <a:t> 		</a:t>
            </a:r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	     +1.5x10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    +1.5x10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09600" y="6172200"/>
            <a:ext cx="7968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[SO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4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 =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s.s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(1.5x10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2.25x10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430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18113" name="ShockwaveFlash1" r:id="rId2" imgW="5866667" imgH="4877481"/>
        </mc:Choice>
        <mc:Fallback>
          <p:control name="ShockwaveFlash1" r:id="rId2" imgW="5866667" imgH="4877481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676400" y="1752600"/>
                  <a:ext cx="5867400" cy="48768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430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" y="1676400"/>
            <a:ext cx="861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2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If the solubility of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is 2.0x10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at 25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C, what is the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solubility product constant of 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1000" y="3810000"/>
            <a:ext cx="86106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CaF</a:t>
            </a:r>
            <a:r>
              <a:rPr lang="en-US" sz="2400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+      2F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change:		-s		+s	          +2s</a:t>
            </a:r>
          </a:p>
          <a:p>
            <a:r>
              <a:rPr lang="en-US" sz="2400" dirty="0" smtClean="0"/>
              <a:t> 		</a:t>
            </a:r>
            <a:r>
              <a:rPr lang="en-US" sz="2400" dirty="0" smtClean="0">
                <a:solidFill>
                  <a:schemeClr val="bg1"/>
                </a:solidFill>
              </a:rPr>
              <a:t>-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	     +2x10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     +4x10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M</a:t>
            </a:r>
          </a:p>
          <a:p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[Ca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[F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=  s.(2s)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4s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4(2x10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-4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3.2x10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381000"/>
            <a:ext cx="2438400" cy="584775"/>
          </a:xfrm>
          <a:prstGeom prst="rect">
            <a:avLst/>
          </a:prstGeom>
          <a:solidFill>
            <a:srgbClr val="C00000"/>
          </a:solidFill>
          <a:ln w="57150" cap="rnd">
            <a:solidFill>
              <a:srgbClr val="F5EA0F"/>
            </a:solidFill>
          </a:ln>
          <a:effectLst>
            <a:outerShdw blurRad="482600" dist="38100" dir="8100000" sx="102000" sy="102000" algn="tr" rotWithShape="0">
              <a:srgbClr val="F5EA0F">
                <a:alpha val="0"/>
              </a:srgb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lIns="91440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Chapter  4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36602"/>
            <a:ext cx="4495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1. Solubility Product</a:t>
            </a:r>
            <a:endParaRPr lang="en-US" sz="3000" b="1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" y="1143000"/>
            <a:ext cx="7550465" cy="577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Relationship Between Solubility and Solubility Product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57200" y="1669519"/>
            <a:ext cx="8534400" cy="11292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228600" indent="-228600">
              <a:lnSpc>
                <a:spcPct val="150000"/>
              </a:lnSpc>
              <a:buClr>
                <a:srgbClr val="FFCC00"/>
              </a:buClr>
              <a:buFontTx/>
              <a:buChar char="•"/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the same types of salts, the salt with the greater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lnSpc>
                <a:spcPct val="150000"/>
              </a:lnSpc>
              <a:buClr>
                <a:srgbClr val="FFCC00"/>
              </a:buClr>
              <a:tabLst>
                <a:tab pos="914400" algn="l"/>
                <a:tab pos="1828800" algn="l"/>
                <a:tab pos="2743200" algn="l"/>
                <a:tab pos="3768725" algn="l"/>
                <a:tab pos="4572000" algn="l"/>
                <a:tab pos="5659438" algn="l"/>
              </a:tabLst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 will be more soluble.</a:t>
            </a:r>
            <a:endParaRPr 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800" y="2817674"/>
            <a:ext cx="861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Example 3</a:t>
            </a:r>
            <a:endParaRPr lang="en-US" sz="2400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Compare the molar solubilities of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AgBr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if they have </a:t>
            </a:r>
          </a:p>
          <a:p>
            <a:pPr marL="457200" indent="-457200">
              <a:lnSpc>
                <a:spcPct val="150000"/>
              </a:lnSpc>
              <a:buClr>
                <a:srgbClr val="FFC000"/>
              </a:buClr>
            </a:pP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1.6x10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-10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and 5.0x10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-13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values respectively.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4602540"/>
            <a:ext cx="861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FFC000"/>
              </a:buClr>
            </a:pPr>
            <a:r>
              <a:rPr lang="en-US" sz="2400" i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Solution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	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AgCl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(s)  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  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    +      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aq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)</a:t>
            </a:r>
          </a:p>
          <a:p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change:		-s		+s	          +s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Ksp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1.6x10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-10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[Ag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[Cl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-1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]  =  </a:t>
            </a:r>
            <a:r>
              <a:rPr lang="en-US" sz="2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s.s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= s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  s=1.26x10</a:t>
            </a:r>
            <a:r>
              <a:rPr lang="en-US" sz="2400" baseline="30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-5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 M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3983</TotalTime>
  <Words>1092</Words>
  <Application>Microsoft Office PowerPoint</Application>
  <PresentationFormat>On-screen Show (4:3)</PresentationFormat>
  <Paragraphs>238</Paragraphs>
  <Slides>24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TTM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CHEMIST</dc:creator>
  <cp:lastModifiedBy>Chemist</cp:lastModifiedBy>
  <cp:revision>336</cp:revision>
  <dcterms:created xsi:type="dcterms:W3CDTF">2008-01-13T07:48:29Z</dcterms:created>
  <dcterms:modified xsi:type="dcterms:W3CDTF">2013-11-25T13:05:19Z</dcterms:modified>
</cp:coreProperties>
</file>